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0"/>
  </p:notesMasterIdLst>
  <p:handoutMasterIdLst>
    <p:handoutMasterId r:id="rId11"/>
  </p:handoutMasterIdLst>
  <p:sldIdLst>
    <p:sldId id="277" r:id="rId2"/>
    <p:sldId id="276" r:id="rId3"/>
    <p:sldId id="257" r:id="rId4"/>
    <p:sldId id="268" r:id="rId5"/>
    <p:sldId id="271" r:id="rId6"/>
    <p:sldId id="266" r:id="rId7"/>
    <p:sldId id="279" r:id="rId8"/>
    <p:sldId id="283" r:id="rId9"/>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LIANE BLAIS" initials="LB" lastIdx="1" clrIdx="0">
    <p:extLst>
      <p:ext uri="{19B8F6BF-5375-455C-9EA6-DF929625EA0E}">
        <p15:presenceInfo xmlns:p15="http://schemas.microsoft.com/office/powerpoint/2012/main" userId="98b1e910a0086d6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5280" autoAdjust="0"/>
  </p:normalViewPr>
  <p:slideViewPr>
    <p:cSldViewPr snapToGrid="0">
      <p:cViewPr>
        <p:scale>
          <a:sx n="100" d="100"/>
          <a:sy n="100" d="100"/>
        </p:scale>
        <p:origin x="1574" y="-10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ECAEE9-9053-4EB4-81CD-829ABC540891}" type="datetimeFigureOut">
              <a:rPr lang="fr-FR" smtClean="0"/>
              <a:t>07/12/2016</a:t>
            </a:fld>
            <a:endParaRPr lang="fr-FR" dirty="0"/>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4C7A22-C81F-4AE2-B049-5B1670C67578}" type="slidenum">
              <a:rPr lang="fr-FR" smtClean="0"/>
              <a:t>‹N°›</a:t>
            </a:fld>
            <a:endParaRPr lang="fr-FR" dirty="0"/>
          </a:p>
        </p:txBody>
      </p:sp>
    </p:spTree>
    <p:extLst>
      <p:ext uri="{BB962C8B-B14F-4D97-AF65-F5344CB8AC3E}">
        <p14:creationId xmlns:p14="http://schemas.microsoft.com/office/powerpoint/2010/main" val="906569883"/>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93D2C8-A6D3-4E5E-B0FD-E1E6CEAF26C8}" type="datetimeFigureOut">
              <a:rPr lang="fr-FR" smtClean="0"/>
              <a:t>07/12/2016</a:t>
            </a:fld>
            <a:endParaRPr lang="fr-FR" dirty="0"/>
          </a:p>
        </p:txBody>
      </p:sp>
      <p:sp>
        <p:nvSpPr>
          <p:cNvPr id="4" name="Espace réservé de l'image des diapositives 3"/>
          <p:cNvSpPr>
            <a:spLocks noGrp="1" noRot="1" noChangeAspect="1"/>
          </p:cNvSpPr>
          <p:nvPr>
            <p:ph type="sldImg" idx="2"/>
          </p:nvPr>
        </p:nvSpPr>
        <p:spPr>
          <a:xfrm>
            <a:off x="2362200" y="1143000"/>
            <a:ext cx="21336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43EF90-7C54-4466-8ACA-347C6E7097FA}" type="slidenum">
              <a:rPr lang="fr-FR" smtClean="0"/>
              <a:t>‹N°›</a:t>
            </a:fld>
            <a:endParaRPr lang="fr-FR" dirty="0"/>
          </a:p>
        </p:txBody>
      </p:sp>
    </p:spTree>
    <p:extLst>
      <p:ext uri="{BB962C8B-B14F-4D97-AF65-F5344CB8AC3E}">
        <p14:creationId xmlns:p14="http://schemas.microsoft.com/office/powerpoint/2010/main" val="2545270350"/>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EC97DE4E-90FD-4C38-B4D9-E5E665372720}" type="datetimeFigureOut">
              <a:rPr lang="fr-FR" smtClean="0"/>
              <a:t>07/12/2016</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98CC1361-03E6-4741-AC8E-D01FE7EDE236}" type="slidenum">
              <a:rPr lang="fr-FR" smtClean="0"/>
              <a:t>‹N°›</a:t>
            </a:fld>
            <a:endParaRPr lang="fr-FR" dirty="0"/>
          </a:p>
        </p:txBody>
      </p:sp>
    </p:spTree>
    <p:extLst>
      <p:ext uri="{BB962C8B-B14F-4D97-AF65-F5344CB8AC3E}">
        <p14:creationId xmlns:p14="http://schemas.microsoft.com/office/powerpoint/2010/main" val="143103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C97DE4E-90FD-4C38-B4D9-E5E665372720}" type="datetimeFigureOut">
              <a:rPr lang="fr-FR" smtClean="0"/>
              <a:t>07/12/2016</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98CC1361-03E6-4741-AC8E-D01FE7EDE236}" type="slidenum">
              <a:rPr lang="fr-FR" smtClean="0"/>
              <a:t>‹N°›</a:t>
            </a:fld>
            <a:endParaRPr lang="fr-FR" dirty="0"/>
          </a:p>
        </p:txBody>
      </p:sp>
    </p:spTree>
    <p:extLst>
      <p:ext uri="{BB962C8B-B14F-4D97-AF65-F5344CB8AC3E}">
        <p14:creationId xmlns:p14="http://schemas.microsoft.com/office/powerpoint/2010/main" val="632830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C97DE4E-90FD-4C38-B4D9-E5E665372720}" type="datetimeFigureOut">
              <a:rPr lang="fr-FR" smtClean="0"/>
              <a:t>07/12/2016</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98CC1361-03E6-4741-AC8E-D01FE7EDE236}" type="slidenum">
              <a:rPr lang="fr-FR" smtClean="0"/>
              <a:t>‹N°›</a:t>
            </a:fld>
            <a:endParaRPr lang="fr-FR" dirty="0"/>
          </a:p>
        </p:txBody>
      </p:sp>
    </p:spTree>
    <p:extLst>
      <p:ext uri="{BB962C8B-B14F-4D97-AF65-F5344CB8AC3E}">
        <p14:creationId xmlns:p14="http://schemas.microsoft.com/office/powerpoint/2010/main" val="3452090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C97DE4E-90FD-4C38-B4D9-E5E665372720}" type="datetimeFigureOut">
              <a:rPr lang="fr-FR" smtClean="0"/>
              <a:t>07/12/2016</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98CC1361-03E6-4741-AC8E-D01FE7EDE236}" type="slidenum">
              <a:rPr lang="fr-FR" smtClean="0"/>
              <a:t>‹N°›</a:t>
            </a:fld>
            <a:endParaRPr lang="fr-FR" dirty="0"/>
          </a:p>
        </p:txBody>
      </p:sp>
    </p:spTree>
    <p:extLst>
      <p:ext uri="{BB962C8B-B14F-4D97-AF65-F5344CB8AC3E}">
        <p14:creationId xmlns:p14="http://schemas.microsoft.com/office/powerpoint/2010/main" val="1893784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EC97DE4E-90FD-4C38-B4D9-E5E665372720}" type="datetimeFigureOut">
              <a:rPr lang="fr-FR" smtClean="0"/>
              <a:t>07/12/2016</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98CC1361-03E6-4741-AC8E-D01FE7EDE236}" type="slidenum">
              <a:rPr lang="fr-FR" smtClean="0"/>
              <a:t>‹N°›</a:t>
            </a:fld>
            <a:endParaRPr lang="fr-FR" dirty="0"/>
          </a:p>
        </p:txBody>
      </p:sp>
    </p:spTree>
    <p:extLst>
      <p:ext uri="{BB962C8B-B14F-4D97-AF65-F5344CB8AC3E}">
        <p14:creationId xmlns:p14="http://schemas.microsoft.com/office/powerpoint/2010/main" val="3295489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EC97DE4E-90FD-4C38-B4D9-E5E665372720}" type="datetimeFigureOut">
              <a:rPr lang="fr-FR" smtClean="0"/>
              <a:t>07/12/2016</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98CC1361-03E6-4741-AC8E-D01FE7EDE236}" type="slidenum">
              <a:rPr lang="fr-FR" smtClean="0"/>
              <a:t>‹N°›</a:t>
            </a:fld>
            <a:endParaRPr lang="fr-FR" dirty="0"/>
          </a:p>
        </p:txBody>
      </p:sp>
    </p:spTree>
    <p:extLst>
      <p:ext uri="{BB962C8B-B14F-4D97-AF65-F5344CB8AC3E}">
        <p14:creationId xmlns:p14="http://schemas.microsoft.com/office/powerpoint/2010/main" val="3318985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fr-FR"/>
              <a:t>Modifiez le style du titre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4" name="Content Placeholder 3"/>
          <p:cNvSpPr>
            <a:spLocks noGrp="1"/>
          </p:cNvSpPr>
          <p:nvPr>
            <p:ph sz="half" idx="2"/>
          </p:nvPr>
        </p:nvSpPr>
        <p:spPr>
          <a:xfrm>
            <a:off x="472381" y="3618442"/>
            <a:ext cx="2901255" cy="532218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6" name="Content Placeholder 5"/>
          <p:cNvSpPr>
            <a:spLocks noGrp="1"/>
          </p:cNvSpPr>
          <p:nvPr>
            <p:ph sz="quarter" idx="4"/>
          </p:nvPr>
        </p:nvSpPr>
        <p:spPr>
          <a:xfrm>
            <a:off x="3471863" y="3618442"/>
            <a:ext cx="2915543" cy="532218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EC97DE4E-90FD-4C38-B4D9-E5E665372720}" type="datetimeFigureOut">
              <a:rPr lang="fr-FR" smtClean="0"/>
              <a:t>07/12/2016</a:t>
            </a:fld>
            <a:endParaRPr lang="fr-FR" dirty="0"/>
          </a:p>
        </p:txBody>
      </p:sp>
      <p:sp>
        <p:nvSpPr>
          <p:cNvPr id="8" name="Footer Placeholder 7"/>
          <p:cNvSpPr>
            <a:spLocks noGrp="1"/>
          </p:cNvSpPr>
          <p:nvPr>
            <p:ph type="ftr" sz="quarter" idx="11"/>
          </p:nvPr>
        </p:nvSpPr>
        <p:spPr/>
        <p:txBody>
          <a:bodyPr/>
          <a:lstStyle/>
          <a:p>
            <a:endParaRPr lang="fr-FR" dirty="0"/>
          </a:p>
        </p:txBody>
      </p:sp>
      <p:sp>
        <p:nvSpPr>
          <p:cNvPr id="9" name="Slide Number Placeholder 8"/>
          <p:cNvSpPr>
            <a:spLocks noGrp="1"/>
          </p:cNvSpPr>
          <p:nvPr>
            <p:ph type="sldNum" sz="quarter" idx="12"/>
          </p:nvPr>
        </p:nvSpPr>
        <p:spPr/>
        <p:txBody>
          <a:bodyPr/>
          <a:lstStyle/>
          <a:p>
            <a:fld id="{98CC1361-03E6-4741-AC8E-D01FE7EDE236}" type="slidenum">
              <a:rPr lang="fr-FR" smtClean="0"/>
              <a:t>‹N°›</a:t>
            </a:fld>
            <a:endParaRPr lang="fr-FR" dirty="0"/>
          </a:p>
        </p:txBody>
      </p:sp>
    </p:spTree>
    <p:extLst>
      <p:ext uri="{BB962C8B-B14F-4D97-AF65-F5344CB8AC3E}">
        <p14:creationId xmlns:p14="http://schemas.microsoft.com/office/powerpoint/2010/main" val="1917299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EC97DE4E-90FD-4C38-B4D9-E5E665372720}" type="datetimeFigureOut">
              <a:rPr lang="fr-FR" smtClean="0"/>
              <a:t>07/12/2016</a:t>
            </a:fld>
            <a:endParaRPr lang="fr-FR" dirty="0"/>
          </a:p>
        </p:txBody>
      </p:sp>
      <p:sp>
        <p:nvSpPr>
          <p:cNvPr id="4" name="Footer Placeholder 3"/>
          <p:cNvSpPr>
            <a:spLocks noGrp="1"/>
          </p:cNvSpPr>
          <p:nvPr>
            <p:ph type="ftr" sz="quarter" idx="11"/>
          </p:nvPr>
        </p:nvSpPr>
        <p:spPr/>
        <p:txBody>
          <a:bodyPr/>
          <a:lstStyle/>
          <a:p>
            <a:endParaRPr lang="fr-FR" dirty="0"/>
          </a:p>
        </p:txBody>
      </p:sp>
      <p:sp>
        <p:nvSpPr>
          <p:cNvPr id="5" name="Slide Number Placeholder 4"/>
          <p:cNvSpPr>
            <a:spLocks noGrp="1"/>
          </p:cNvSpPr>
          <p:nvPr>
            <p:ph type="sldNum" sz="quarter" idx="12"/>
          </p:nvPr>
        </p:nvSpPr>
        <p:spPr/>
        <p:txBody>
          <a:bodyPr/>
          <a:lstStyle/>
          <a:p>
            <a:fld id="{98CC1361-03E6-4741-AC8E-D01FE7EDE236}" type="slidenum">
              <a:rPr lang="fr-FR" smtClean="0"/>
              <a:t>‹N°›</a:t>
            </a:fld>
            <a:endParaRPr lang="fr-FR" dirty="0"/>
          </a:p>
        </p:txBody>
      </p:sp>
    </p:spTree>
    <p:extLst>
      <p:ext uri="{BB962C8B-B14F-4D97-AF65-F5344CB8AC3E}">
        <p14:creationId xmlns:p14="http://schemas.microsoft.com/office/powerpoint/2010/main" val="351978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97DE4E-90FD-4C38-B4D9-E5E665372720}" type="datetimeFigureOut">
              <a:rPr lang="fr-FR" smtClean="0"/>
              <a:t>07/12/2016</a:t>
            </a:fld>
            <a:endParaRPr lang="fr-FR" dirty="0"/>
          </a:p>
        </p:txBody>
      </p:sp>
      <p:sp>
        <p:nvSpPr>
          <p:cNvPr id="3" name="Footer Placeholder 2"/>
          <p:cNvSpPr>
            <a:spLocks noGrp="1"/>
          </p:cNvSpPr>
          <p:nvPr>
            <p:ph type="ftr" sz="quarter" idx="11"/>
          </p:nvPr>
        </p:nvSpPr>
        <p:spPr/>
        <p:txBody>
          <a:bodyPr/>
          <a:lstStyle/>
          <a:p>
            <a:endParaRPr lang="fr-FR" dirty="0"/>
          </a:p>
        </p:txBody>
      </p:sp>
      <p:sp>
        <p:nvSpPr>
          <p:cNvPr id="4" name="Slide Number Placeholder 3"/>
          <p:cNvSpPr>
            <a:spLocks noGrp="1"/>
          </p:cNvSpPr>
          <p:nvPr>
            <p:ph type="sldNum" sz="quarter" idx="12"/>
          </p:nvPr>
        </p:nvSpPr>
        <p:spPr/>
        <p:txBody>
          <a:bodyPr/>
          <a:lstStyle/>
          <a:p>
            <a:fld id="{98CC1361-03E6-4741-AC8E-D01FE7EDE236}" type="slidenum">
              <a:rPr lang="fr-FR" smtClean="0"/>
              <a:t>‹N°›</a:t>
            </a:fld>
            <a:endParaRPr lang="fr-FR" dirty="0"/>
          </a:p>
        </p:txBody>
      </p:sp>
    </p:spTree>
    <p:extLst>
      <p:ext uri="{BB962C8B-B14F-4D97-AF65-F5344CB8AC3E}">
        <p14:creationId xmlns:p14="http://schemas.microsoft.com/office/powerpoint/2010/main" val="4099148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Date Placeholder 4"/>
          <p:cNvSpPr>
            <a:spLocks noGrp="1"/>
          </p:cNvSpPr>
          <p:nvPr>
            <p:ph type="dt" sz="half" idx="10"/>
          </p:nvPr>
        </p:nvSpPr>
        <p:spPr/>
        <p:txBody>
          <a:bodyPr/>
          <a:lstStyle/>
          <a:p>
            <a:fld id="{EC97DE4E-90FD-4C38-B4D9-E5E665372720}" type="datetimeFigureOut">
              <a:rPr lang="fr-FR" smtClean="0"/>
              <a:t>07/12/2016</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98CC1361-03E6-4741-AC8E-D01FE7EDE236}" type="slidenum">
              <a:rPr lang="fr-FR" smtClean="0"/>
              <a:t>‹N°›</a:t>
            </a:fld>
            <a:endParaRPr lang="fr-FR" dirty="0"/>
          </a:p>
        </p:txBody>
      </p:sp>
    </p:spTree>
    <p:extLst>
      <p:ext uri="{BB962C8B-B14F-4D97-AF65-F5344CB8AC3E}">
        <p14:creationId xmlns:p14="http://schemas.microsoft.com/office/powerpoint/2010/main" val="3448377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Date Placeholder 4"/>
          <p:cNvSpPr>
            <a:spLocks noGrp="1"/>
          </p:cNvSpPr>
          <p:nvPr>
            <p:ph type="dt" sz="half" idx="10"/>
          </p:nvPr>
        </p:nvSpPr>
        <p:spPr/>
        <p:txBody>
          <a:bodyPr/>
          <a:lstStyle/>
          <a:p>
            <a:fld id="{EC97DE4E-90FD-4C38-B4D9-E5E665372720}" type="datetimeFigureOut">
              <a:rPr lang="fr-FR" smtClean="0"/>
              <a:t>07/12/2016</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98CC1361-03E6-4741-AC8E-D01FE7EDE236}" type="slidenum">
              <a:rPr lang="fr-FR" smtClean="0"/>
              <a:t>‹N°›</a:t>
            </a:fld>
            <a:endParaRPr lang="fr-FR" dirty="0"/>
          </a:p>
        </p:txBody>
      </p:sp>
    </p:spTree>
    <p:extLst>
      <p:ext uri="{BB962C8B-B14F-4D97-AF65-F5344CB8AC3E}">
        <p14:creationId xmlns:p14="http://schemas.microsoft.com/office/powerpoint/2010/main" val="844530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EC97DE4E-90FD-4C38-B4D9-E5E665372720}" type="datetimeFigureOut">
              <a:rPr lang="fr-FR" smtClean="0"/>
              <a:t>07/12/2016</a:t>
            </a:fld>
            <a:endParaRPr lang="fr-FR" dirty="0"/>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dirty="0"/>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98CC1361-03E6-4741-AC8E-D01FE7EDE236}" type="slidenum">
              <a:rPr lang="fr-FR" smtClean="0"/>
              <a:t>‹N°›</a:t>
            </a:fld>
            <a:endParaRPr lang="fr-FR" dirty="0"/>
          </a:p>
        </p:txBody>
      </p:sp>
    </p:spTree>
    <p:extLst>
      <p:ext uri="{BB962C8B-B14F-4D97-AF65-F5344CB8AC3E}">
        <p14:creationId xmlns:p14="http://schemas.microsoft.com/office/powerpoint/2010/main" val="291832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9.jpeg"/><Relationship Id="rId7" Type="http://schemas.openxmlformats.org/officeDocument/2006/relationships/image" Target="../media/image12.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11.jpg"/><Relationship Id="rId10" Type="http://schemas.openxmlformats.org/officeDocument/2006/relationships/image" Target="../media/image15.jpeg"/><Relationship Id="rId4" Type="http://schemas.openxmlformats.org/officeDocument/2006/relationships/image" Target="../media/image10.jpg"/><Relationship Id="rId9"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2.jpg"/><Relationship Id="rId1" Type="http://schemas.openxmlformats.org/officeDocument/2006/relationships/slideLayout" Target="../slideLayouts/slideLayout6.xml"/><Relationship Id="rId5" Type="http://schemas.openxmlformats.org/officeDocument/2006/relationships/image" Target="../media/image24.jp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5.jpg"/><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88028" y="170155"/>
            <a:ext cx="5442652" cy="667628"/>
          </a:xfrm>
        </p:spPr>
        <p:txBody>
          <a:bodyPr>
            <a:normAutofit/>
          </a:bodyPr>
          <a:lstStyle/>
          <a:p>
            <a:pPr algn="l"/>
            <a:r>
              <a:rPr lang="fr-FR" sz="1100" b="1" dirty="0">
                <a:solidFill>
                  <a:srgbClr val="FFC000"/>
                </a:solidFill>
                <a:latin typeface="+mn-lt"/>
              </a:rPr>
              <a:t>        ACCUEIL</a:t>
            </a:r>
            <a:r>
              <a:rPr lang="fr-FR" sz="1100" dirty="0">
                <a:solidFill>
                  <a:srgbClr val="FFC000"/>
                </a:solidFill>
                <a:latin typeface="+mn-lt"/>
              </a:rPr>
              <a:t>       </a:t>
            </a:r>
            <a:r>
              <a:rPr lang="fr-FR" sz="1100" dirty="0">
                <a:solidFill>
                  <a:schemeClr val="accent5"/>
                </a:solidFill>
                <a:latin typeface="+mn-lt"/>
              </a:rPr>
              <a:t>RENOVATION      COACHING DECO          HOME STAGING     CONTACT</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79" y="170155"/>
            <a:ext cx="658005" cy="721658"/>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3020"/>
            <a:ext cx="6858000" cy="2776372"/>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246" y="4087159"/>
            <a:ext cx="5859779" cy="2212583"/>
          </a:xfrm>
          <a:prstGeom prst="rect">
            <a:avLst/>
          </a:prstGeom>
        </p:spPr>
      </p:pic>
      <p:sp>
        <p:nvSpPr>
          <p:cNvPr id="15" name="Titre 1"/>
          <p:cNvSpPr txBox="1">
            <a:spLocks/>
          </p:cNvSpPr>
          <p:nvPr/>
        </p:nvSpPr>
        <p:spPr>
          <a:xfrm>
            <a:off x="2742933" y="6186798"/>
            <a:ext cx="1430758" cy="557212"/>
          </a:xfrm>
          <a:prstGeom prst="rect">
            <a:avLst/>
          </a:prstGeom>
        </p:spPr>
        <p:txBody>
          <a:bodyPr vert="horz" lIns="91440" tIns="45720" rIns="91440" bIns="45720" rtlCol="0" anchor="b">
            <a:normAutofit fontScale="975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fr-FR" sz="1280" b="1" dirty="0"/>
              <a:t> NOS PRESTATIONS</a:t>
            </a:r>
            <a:br>
              <a:rPr lang="fr-FR" dirty="0"/>
            </a:br>
            <a:endParaRPr lang="fr-FR" sz="1280" dirty="0"/>
          </a:p>
        </p:txBody>
      </p:sp>
      <p:pic>
        <p:nvPicPr>
          <p:cNvPr id="16" name="Espace réservé du contenu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246" y="7162310"/>
            <a:ext cx="1885895" cy="1418156"/>
          </a:xfrm>
          <a:prstGeom prst="rect">
            <a:avLst/>
          </a:prstGeom>
        </p:spPr>
      </p:pic>
      <p:sp>
        <p:nvSpPr>
          <p:cNvPr id="17" name="Espace réservé du pied de page 9"/>
          <p:cNvSpPr>
            <a:spLocks noGrp="1"/>
          </p:cNvSpPr>
          <p:nvPr>
            <p:ph type="ftr" sz="quarter" idx="11"/>
          </p:nvPr>
        </p:nvSpPr>
        <p:spPr>
          <a:xfrm>
            <a:off x="1474738" y="9149374"/>
            <a:ext cx="3909475" cy="537458"/>
          </a:xfrm>
        </p:spPr>
        <p:txBody>
          <a:bodyPr/>
          <a:lstStyle/>
          <a:p>
            <a:pPr algn="l"/>
            <a:r>
              <a:rPr lang="fr-FR" dirty="0"/>
              <a:t>			</a:t>
            </a:r>
            <a:r>
              <a:rPr lang="fr-FR" sz="640" b="1" dirty="0"/>
              <a:t>NOUS SOMMES A VOTRE ECOUTE !</a:t>
            </a:r>
          </a:p>
          <a:p>
            <a:pPr algn="l"/>
            <a:endParaRPr lang="fr-FR" sz="640" b="1" dirty="0"/>
          </a:p>
          <a:p>
            <a:pPr algn="l"/>
            <a:r>
              <a:rPr lang="fr-FR" sz="640" dirty="0"/>
              <a:t>Vous avez un projet précis ou une simple idée? Discutons en et découvrez comment nous pouvons vous aider.</a:t>
            </a:r>
          </a:p>
          <a:p>
            <a:pPr algn="l"/>
            <a:r>
              <a:rPr lang="fr-FR" sz="640" dirty="0"/>
              <a:t>                                                                                          CONTACT</a:t>
            </a:r>
          </a:p>
          <a:p>
            <a:pPr algn="l"/>
            <a:endParaRPr lang="fr-FR" sz="640" dirty="0"/>
          </a:p>
        </p:txBody>
      </p:sp>
      <p:pic>
        <p:nvPicPr>
          <p:cNvPr id="18" name="Imag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7721" y="7159426"/>
            <a:ext cx="1860304" cy="1421040"/>
          </a:xfrm>
          <a:prstGeom prst="rect">
            <a:avLst/>
          </a:prstGeom>
        </p:spPr>
      </p:pic>
      <p:pic>
        <p:nvPicPr>
          <p:cNvPr id="19" name="Imag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45748" y="7156748"/>
            <a:ext cx="1804773" cy="1424168"/>
          </a:xfrm>
          <a:prstGeom prst="rect">
            <a:avLst/>
          </a:prstGeom>
        </p:spPr>
      </p:pic>
      <p:pic>
        <p:nvPicPr>
          <p:cNvPr id="20" name="Imag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5866" y="8656886"/>
            <a:ext cx="426268" cy="416517"/>
          </a:xfrm>
          <a:prstGeom prst="rect">
            <a:avLst/>
          </a:prstGeom>
        </p:spPr>
      </p:pic>
      <p:sp>
        <p:nvSpPr>
          <p:cNvPr id="21" name="ZoneTexte 20"/>
          <p:cNvSpPr txBox="1"/>
          <p:nvPr/>
        </p:nvSpPr>
        <p:spPr>
          <a:xfrm>
            <a:off x="919419" y="6639090"/>
            <a:ext cx="1549539" cy="400110"/>
          </a:xfrm>
          <a:prstGeom prst="rect">
            <a:avLst/>
          </a:prstGeom>
          <a:noFill/>
        </p:spPr>
        <p:txBody>
          <a:bodyPr wrap="square" rtlCol="0">
            <a:spAutoFit/>
          </a:bodyPr>
          <a:lstStyle/>
          <a:p>
            <a:r>
              <a:rPr lang="fr-FR" sz="1200" dirty="0"/>
              <a:t>        Rénovation</a:t>
            </a:r>
          </a:p>
          <a:p>
            <a:r>
              <a:rPr lang="fr-FR" sz="800" dirty="0"/>
              <a:t>Réhabilitation de votre habitat</a:t>
            </a:r>
            <a:endParaRPr lang="fr-FR" sz="1200" dirty="0"/>
          </a:p>
        </p:txBody>
      </p:sp>
      <p:sp>
        <p:nvSpPr>
          <p:cNvPr id="22" name="ZoneTexte 21"/>
          <p:cNvSpPr txBox="1"/>
          <p:nvPr/>
        </p:nvSpPr>
        <p:spPr>
          <a:xfrm>
            <a:off x="2637687" y="6639090"/>
            <a:ext cx="1735025" cy="523220"/>
          </a:xfrm>
          <a:prstGeom prst="rect">
            <a:avLst/>
          </a:prstGeom>
          <a:noFill/>
        </p:spPr>
        <p:txBody>
          <a:bodyPr wrap="square" rtlCol="0">
            <a:spAutoFit/>
          </a:bodyPr>
          <a:lstStyle/>
          <a:p>
            <a:pPr algn="ctr"/>
            <a:r>
              <a:rPr lang="fr-FR" sz="1200" dirty="0"/>
              <a:t>Décoration</a:t>
            </a:r>
          </a:p>
          <a:p>
            <a:pPr algn="ctr"/>
            <a:r>
              <a:rPr lang="fr-FR" sz="800" dirty="0"/>
              <a:t>Création personnalisée et</a:t>
            </a:r>
          </a:p>
          <a:p>
            <a:pPr algn="ctr"/>
            <a:r>
              <a:rPr lang="fr-FR" sz="800" dirty="0"/>
              <a:t> aménagement d’espace</a:t>
            </a:r>
            <a:endParaRPr lang="fr-FR" sz="1200" dirty="0"/>
          </a:p>
        </p:txBody>
      </p:sp>
      <p:sp>
        <p:nvSpPr>
          <p:cNvPr id="23" name="ZoneTexte 22"/>
          <p:cNvSpPr txBox="1"/>
          <p:nvPr/>
        </p:nvSpPr>
        <p:spPr>
          <a:xfrm>
            <a:off x="4506258" y="6651396"/>
            <a:ext cx="1792120" cy="400110"/>
          </a:xfrm>
          <a:prstGeom prst="rect">
            <a:avLst/>
          </a:prstGeom>
          <a:noFill/>
        </p:spPr>
        <p:txBody>
          <a:bodyPr wrap="square" rtlCol="0">
            <a:spAutoFit/>
          </a:bodyPr>
          <a:lstStyle/>
          <a:p>
            <a:pPr algn="ctr"/>
            <a:r>
              <a:rPr lang="fr-FR" sz="1200" dirty="0"/>
              <a:t>Home Staging</a:t>
            </a:r>
          </a:p>
          <a:p>
            <a:pPr algn="ctr"/>
            <a:r>
              <a:rPr lang="fr-FR" sz="800" dirty="0"/>
              <a:t>Valorisation de votre bien immobilier</a:t>
            </a:r>
            <a:endParaRPr lang="fr-FR" sz="1200" dirty="0"/>
          </a:p>
        </p:txBody>
      </p:sp>
      <p:sp>
        <p:nvSpPr>
          <p:cNvPr id="24" name="Espace réservé du pied de page 9"/>
          <p:cNvSpPr txBox="1">
            <a:spLocks/>
          </p:cNvSpPr>
          <p:nvPr/>
        </p:nvSpPr>
        <p:spPr>
          <a:xfrm>
            <a:off x="1474262" y="9169193"/>
            <a:ext cx="3909475" cy="537458"/>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fr-FR"/>
              <a:t>			</a:t>
            </a:r>
            <a:r>
              <a:rPr lang="fr-FR" sz="640" b="1"/>
              <a:t>NOUS SOMMES A VOTRE ECOUTE !</a:t>
            </a:r>
          </a:p>
          <a:p>
            <a:pPr algn="l"/>
            <a:endParaRPr lang="fr-FR" sz="640" b="1"/>
          </a:p>
          <a:p>
            <a:pPr algn="l"/>
            <a:r>
              <a:rPr lang="fr-FR" sz="640"/>
              <a:t>Vous avez un projet précis ou une simple idée? Discutons en et découvrez comment nous pouvons vous aider.</a:t>
            </a:r>
          </a:p>
          <a:p>
            <a:pPr algn="l"/>
            <a:r>
              <a:rPr lang="fr-FR" sz="640"/>
              <a:t>                                                                                          CONTACT</a:t>
            </a:r>
          </a:p>
          <a:p>
            <a:pPr algn="l"/>
            <a:endParaRPr lang="fr-FR" sz="640" dirty="0"/>
          </a:p>
        </p:txBody>
      </p:sp>
      <p:pic>
        <p:nvPicPr>
          <p:cNvPr id="25" name="Imag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5390" y="8676705"/>
            <a:ext cx="426268" cy="416517"/>
          </a:xfrm>
          <a:prstGeom prst="rect">
            <a:avLst/>
          </a:prstGeom>
        </p:spPr>
      </p:pic>
    </p:spTree>
    <p:extLst>
      <p:ext uri="{BB962C8B-B14F-4D97-AF65-F5344CB8AC3E}">
        <p14:creationId xmlns:p14="http://schemas.microsoft.com/office/powerpoint/2010/main" val="502239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730" y="6863715"/>
            <a:ext cx="6662149" cy="994411"/>
          </a:xfrm>
          <a:ln>
            <a:solidFill>
              <a:srgbClr val="0070C0"/>
            </a:solidFill>
          </a:ln>
        </p:spPr>
        <p:txBody>
          <a:bodyPr>
            <a:normAutofit fontScale="90000"/>
          </a:bodyPr>
          <a:lstStyle/>
          <a:p>
            <a:r>
              <a:rPr lang="fr-FR" sz="1200" b="1" dirty="0"/>
              <a:t>LYS-HOMESTAGING </a:t>
            </a:r>
            <a:r>
              <a:rPr lang="fr-FR" sz="1200" dirty="0"/>
              <a:t>réalise </a:t>
            </a:r>
            <a:r>
              <a:rPr lang="fr-FR" sz="1200" b="1" dirty="0"/>
              <a:t>l’amélioration de votre habitat, la modernisation; rénover </a:t>
            </a:r>
            <a:r>
              <a:rPr lang="fr-FR" sz="1200" dirty="0"/>
              <a:t>son bien immobilier n’est pas chose aisée, il faut déterminer les tâches à effectuer, les classer par priorités puis budgétiser l’ensemble de ses travaux. Lys-Homestaging intervient pour toutes les opérations. afin de vous conseiller aux mieux concernant votre projet de </a:t>
            </a:r>
            <a:r>
              <a:rPr lang="fr-FR" sz="1200" b="1" dirty="0"/>
              <a:t>réhabilitation, la remise en état, ou la transformation de votre bien.</a:t>
            </a:r>
            <a:r>
              <a:rPr lang="fr-FR" sz="1200" dirty="0"/>
              <a:t> Lys-Homestaging conçoit l’étude de votre projet et procède à la rénovation tous corps d’états. Votre rénovation est effectuée par des collaborateurs </a:t>
            </a:r>
            <a:r>
              <a:rPr lang="fr-FR" sz="1200" b="1" dirty="0"/>
              <a:t>professionnels avec la certification RGE. (reconnu grenelle de l’environnement)</a:t>
            </a:r>
            <a:br>
              <a:rPr lang="fr-FR" sz="1200" b="1" dirty="0"/>
            </a:br>
            <a:br>
              <a:rPr lang="fr-FR" sz="1300" b="1" dirty="0"/>
            </a:br>
            <a:r>
              <a:rPr lang="fr-FR" sz="1300" b="1" u="sng" dirty="0"/>
              <a:t>Zone d’intervention: </a:t>
            </a:r>
            <a:r>
              <a:rPr lang="fr-FR" sz="1300" dirty="0"/>
              <a:t> 	Caluire, Lyon, le  Rhône	</a:t>
            </a:r>
            <a:r>
              <a:rPr lang="fr-FR" sz="1300" b="1" u="sng" dirty="0"/>
              <a:t>Clientèle: </a:t>
            </a:r>
            <a:r>
              <a:rPr lang="fr-FR" sz="1300" dirty="0"/>
              <a:t>Particuliers - Professionnels</a:t>
            </a:r>
            <a:br>
              <a:rPr lang="fr-FR" sz="1300" b="1" dirty="0"/>
            </a:br>
            <a:r>
              <a:rPr lang="fr-FR" sz="1300" dirty="0"/>
              <a:t>		Région PACA		</a:t>
            </a:r>
            <a:br>
              <a:rPr lang="fr-FR" sz="1300" dirty="0"/>
            </a:br>
            <a:r>
              <a:rPr lang="fr-FR" sz="1300" dirty="0"/>
              <a:t>				</a:t>
            </a:r>
            <a:br>
              <a:rPr lang="fr-FR" sz="1300" dirty="0"/>
            </a:br>
            <a:r>
              <a:rPr lang="fr-FR" sz="1300" dirty="0"/>
              <a:t>			</a:t>
            </a:r>
            <a:r>
              <a:rPr lang="fr-FR" sz="1300" b="1" u="sng" dirty="0"/>
              <a:t>NOS PRESTATIONS:</a:t>
            </a:r>
            <a:br>
              <a:rPr lang="fr-FR" sz="1300" b="1" u="sng" dirty="0"/>
            </a:br>
            <a:r>
              <a:rPr lang="fr-FR" sz="1200" b="1" dirty="0"/>
              <a:t>Installation électrique </a:t>
            </a:r>
            <a:r>
              <a:rPr lang="fr-FR" sz="1200" dirty="0"/>
              <a:t>(chauffage -remise aux normes)</a:t>
            </a:r>
            <a:r>
              <a:rPr lang="fr-FR" sz="1200" b="1" dirty="0"/>
              <a:t>		Rénovation de salle de bain</a:t>
            </a:r>
            <a:br>
              <a:rPr lang="fr-FR" sz="1200" b="1" dirty="0"/>
            </a:br>
            <a:r>
              <a:rPr lang="fr-FR" sz="1200" b="1" dirty="0"/>
              <a:t>Plomberie						Rénovation de cuisine</a:t>
            </a:r>
            <a:br>
              <a:rPr lang="fr-FR" sz="1200" b="1" dirty="0"/>
            </a:br>
            <a:r>
              <a:rPr lang="fr-FR" sz="1200" b="1" dirty="0"/>
              <a:t>Isolation thermique et phonique </a:t>
            </a:r>
            <a:r>
              <a:rPr lang="fr-FR" sz="1200" dirty="0"/>
              <a:t>(cloisons- plafonds)</a:t>
            </a:r>
            <a:r>
              <a:rPr lang="fr-FR" sz="1200" b="1" dirty="0"/>
              <a:t>		Plâtrerie-Peinture	</a:t>
            </a:r>
            <a:br>
              <a:rPr lang="fr-FR" sz="1200" b="1" dirty="0"/>
            </a:br>
            <a:r>
              <a:rPr lang="fr-FR" sz="1200" b="1" dirty="0"/>
              <a:t>Menuiserie	</a:t>
            </a:r>
            <a:r>
              <a:rPr lang="fr-FR" sz="1200" dirty="0"/>
              <a:t>(portes-fenêtres-volets)	</a:t>
            </a:r>
            <a:r>
              <a:rPr lang="fr-FR" sz="1200" b="1" dirty="0"/>
              <a:t>			Rénovation de fenêtre et porte</a:t>
            </a:r>
            <a:br>
              <a:rPr lang="fr-FR" sz="1200" b="1" dirty="0"/>
            </a:br>
            <a:r>
              <a:rPr lang="fr-FR" sz="1200" b="1" dirty="0"/>
              <a:t>Revêtement de sol 					Démolition</a:t>
            </a:r>
            <a:br>
              <a:rPr lang="fr-FR" sz="1200" b="1" dirty="0"/>
            </a:br>
            <a:r>
              <a:rPr lang="fr-FR" sz="1200" b="1" dirty="0"/>
              <a:t>Agencement  </a:t>
            </a:r>
            <a:r>
              <a:rPr lang="fr-FR" sz="1200" dirty="0"/>
              <a:t>(Aménagement de comble- Placard dressing sur mesure) </a:t>
            </a:r>
            <a:r>
              <a:rPr lang="fr-FR" sz="1200" b="1" dirty="0"/>
              <a:t>	Carrelage </a:t>
            </a:r>
            <a:br>
              <a:rPr lang="fr-FR" sz="1200" b="1" dirty="0"/>
            </a:br>
            <a:r>
              <a:rPr lang="fr-FR" sz="1200" b="1" dirty="0"/>
              <a:t>					</a:t>
            </a:r>
            <a:br>
              <a:rPr lang="fr-FR" sz="1200" dirty="0"/>
            </a:br>
            <a:br>
              <a:rPr lang="fr-FR" sz="1400" dirty="0"/>
            </a:br>
            <a:r>
              <a:rPr lang="fr-FR" sz="1300" i="1" u="sng" dirty="0"/>
              <a:t>Exemple: </a:t>
            </a:r>
            <a:r>
              <a:rPr lang="fr-FR" sz="1300" dirty="0"/>
              <a:t>vos </a:t>
            </a:r>
            <a:r>
              <a:rPr lang="fr-FR" sz="1300" b="1" dirty="0"/>
              <a:t>travaux d’isolation murs, fenêtres </a:t>
            </a:r>
            <a:r>
              <a:rPr lang="fr-FR" sz="1300" dirty="0"/>
              <a:t>peuvent vous permettre </a:t>
            </a:r>
            <a:r>
              <a:rPr lang="fr-FR" sz="1300" b="1" u="sng" dirty="0"/>
              <a:t>d’obtenir un crédit d’impôt grâce aux nouvelles normes écologiques</a:t>
            </a:r>
            <a:r>
              <a:rPr lang="fr-FR" sz="1300" dirty="0"/>
              <a:t>.</a:t>
            </a:r>
            <a:br>
              <a:rPr lang="fr-FR" sz="1300" dirty="0"/>
            </a:br>
            <a:br>
              <a:rPr lang="fr-FR" sz="1300" dirty="0"/>
            </a:br>
            <a:r>
              <a:rPr lang="fr-FR" sz="1300" dirty="0"/>
              <a:t>	</a:t>
            </a:r>
            <a:r>
              <a:rPr lang="fr-FR" sz="1300" b="1" dirty="0">
                <a:solidFill>
                  <a:schemeClr val="tx2"/>
                </a:solidFill>
              </a:rPr>
              <a:t>PROFESSIONALISME ET RIGUEUR FIABILITE ET RESPECT DES NORMES</a:t>
            </a:r>
            <a:br>
              <a:rPr lang="fr-FR" sz="1300" dirty="0"/>
            </a:br>
            <a:br>
              <a:rPr lang="fr-FR" sz="1300" dirty="0"/>
            </a:br>
            <a:br>
              <a:rPr lang="fr-FR" sz="1300" dirty="0"/>
            </a:br>
            <a:r>
              <a:rPr lang="fr-FR" sz="1300" b="1" u="sng" dirty="0">
                <a:solidFill>
                  <a:schemeClr val="tx2"/>
                </a:solidFill>
              </a:rPr>
              <a:t>Nos particularités: </a:t>
            </a:r>
            <a:br>
              <a:rPr lang="fr-FR" sz="1300" b="1" u="sng" dirty="0">
                <a:solidFill>
                  <a:srgbClr val="FF0000"/>
                </a:solidFill>
              </a:rPr>
            </a:br>
            <a:r>
              <a:rPr lang="fr-FR" sz="1300" b="1" dirty="0">
                <a:solidFill>
                  <a:schemeClr val="tx2"/>
                </a:solidFill>
              </a:rPr>
              <a:t>l’ensemble de votre projet avec un seul interlocuteur, qualité des prestations, respect des délais.</a:t>
            </a:r>
            <a:br>
              <a:rPr lang="fr-FR" sz="1300" b="1" dirty="0">
                <a:solidFill>
                  <a:schemeClr val="tx2"/>
                </a:solidFill>
              </a:rPr>
            </a:br>
            <a:r>
              <a:rPr lang="fr-FR" sz="1300" b="1" dirty="0">
                <a:solidFill>
                  <a:schemeClr val="tx2"/>
                </a:solidFill>
              </a:rPr>
              <a:t>DEVIS GRATUIT- </a:t>
            </a:r>
            <a:br>
              <a:rPr lang="fr-FR" sz="1300" b="1" dirty="0">
                <a:solidFill>
                  <a:schemeClr val="tx2"/>
                </a:solidFill>
              </a:rPr>
            </a:br>
            <a:r>
              <a:rPr lang="fr-FR" sz="1300" b="1" dirty="0">
                <a:solidFill>
                  <a:schemeClr val="tx2"/>
                </a:solidFill>
              </a:rPr>
              <a:t>TRAVAUX GARANTIS 10 ANS</a:t>
            </a:r>
            <a:br>
              <a:rPr lang="fr-FR" sz="1300" dirty="0"/>
            </a:br>
            <a:br>
              <a:rPr lang="fr-FR" sz="1300" dirty="0"/>
            </a:br>
            <a:br>
              <a:rPr lang="fr-FR" sz="1300" dirty="0"/>
            </a:br>
            <a:br>
              <a:rPr lang="fr-FR" sz="1300" b="1" dirty="0">
                <a:solidFill>
                  <a:srgbClr val="FF0000"/>
                </a:solidFill>
              </a:rPr>
            </a:br>
            <a:br>
              <a:rPr lang="fr-FR" sz="1300" b="1" dirty="0">
                <a:solidFill>
                  <a:srgbClr val="FF0000"/>
                </a:solidFill>
              </a:rPr>
            </a:br>
            <a:br>
              <a:rPr lang="fr-FR" sz="1300" dirty="0"/>
            </a:br>
            <a:r>
              <a:rPr lang="fr-FR" sz="1300" dirty="0"/>
              <a:t>			</a:t>
            </a:r>
            <a:br>
              <a:rPr lang="fr-FR" sz="1400" dirty="0"/>
            </a:br>
            <a:br>
              <a:rPr lang="fr-FR" sz="1300" dirty="0"/>
            </a:br>
            <a:br>
              <a:rPr lang="fr-FR" sz="731" dirty="0"/>
            </a:br>
            <a:br>
              <a:rPr lang="fr-FR" sz="731" dirty="0"/>
            </a:br>
            <a:br>
              <a:rPr lang="fr-FR" sz="731" dirty="0"/>
            </a:br>
            <a:br>
              <a:rPr lang="fr-FR" sz="731" dirty="0"/>
            </a:br>
            <a:br>
              <a:rPr lang="fr-FR" sz="731" dirty="0"/>
            </a:br>
            <a:br>
              <a:rPr lang="fr-FR" sz="731" dirty="0"/>
            </a:br>
            <a:br>
              <a:rPr lang="fr-FR" sz="731" dirty="0"/>
            </a:br>
            <a:br>
              <a:rPr lang="fr-FR" sz="731" dirty="0"/>
            </a:br>
            <a:endParaRPr lang="fr-FR" sz="731" dirty="0"/>
          </a:p>
        </p:txBody>
      </p:sp>
      <p:sp>
        <p:nvSpPr>
          <p:cNvPr id="5" name="Titre 1"/>
          <p:cNvSpPr txBox="1">
            <a:spLocks/>
          </p:cNvSpPr>
          <p:nvPr/>
        </p:nvSpPr>
        <p:spPr>
          <a:xfrm>
            <a:off x="1415653" y="231631"/>
            <a:ext cx="4179094" cy="60390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731" dirty="0">
                <a:latin typeface="+mn-lt"/>
              </a:rPr>
              <a:t>                                             </a:t>
            </a:r>
            <a:r>
              <a:rPr lang="fr-FR" sz="731" dirty="0">
                <a:solidFill>
                  <a:srgbClr val="FFC000"/>
                </a:solidFill>
                <a:latin typeface="+mn-lt"/>
              </a:rPr>
              <a:t> </a:t>
            </a:r>
            <a:endParaRPr lang="fr-FR" sz="731" dirty="0">
              <a:solidFill>
                <a:schemeClr val="accent5"/>
              </a:solidFill>
              <a:latin typeface="+mn-lt"/>
            </a:endParaRPr>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 y="890900"/>
            <a:ext cx="6600825" cy="3115315"/>
          </a:xfrm>
          <a:prstGeom prst="rect">
            <a:avLst/>
          </a:prstGeom>
        </p:spPr>
      </p:pic>
      <p:sp>
        <p:nvSpPr>
          <p:cNvPr id="11" name="Titre 1"/>
          <p:cNvSpPr txBox="1">
            <a:spLocks/>
          </p:cNvSpPr>
          <p:nvPr/>
        </p:nvSpPr>
        <p:spPr>
          <a:xfrm>
            <a:off x="888028" y="170155"/>
            <a:ext cx="5442652" cy="66762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1100" b="1" dirty="0">
                <a:solidFill>
                  <a:srgbClr val="FFC000"/>
                </a:solidFill>
                <a:latin typeface="+mn-lt"/>
              </a:rPr>
              <a:t>        </a:t>
            </a:r>
            <a:endParaRPr lang="fr-FR" sz="1100" dirty="0">
              <a:solidFill>
                <a:schemeClr val="accent5"/>
              </a:solidFill>
              <a:latin typeface="+mn-lt"/>
            </a:endParaRPr>
          </a:p>
        </p:txBody>
      </p:sp>
      <p:sp>
        <p:nvSpPr>
          <p:cNvPr id="13" name="Titre 1"/>
          <p:cNvSpPr txBox="1">
            <a:spLocks/>
          </p:cNvSpPr>
          <p:nvPr/>
        </p:nvSpPr>
        <p:spPr>
          <a:xfrm>
            <a:off x="1040428" y="322555"/>
            <a:ext cx="5442652" cy="66762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1100" b="1" dirty="0">
                <a:solidFill>
                  <a:srgbClr val="FFC000"/>
                </a:solidFill>
                <a:latin typeface="+mn-lt"/>
              </a:rPr>
              <a:t>        </a:t>
            </a:r>
            <a:endParaRPr lang="fr-FR" sz="1100" dirty="0">
              <a:solidFill>
                <a:schemeClr val="accent5"/>
              </a:solidFill>
              <a:latin typeface="+mn-lt"/>
            </a:endParaRPr>
          </a:p>
        </p:txBody>
      </p:sp>
      <p:sp>
        <p:nvSpPr>
          <p:cNvPr id="15" name="Titre 1"/>
          <p:cNvSpPr txBox="1">
            <a:spLocks/>
          </p:cNvSpPr>
          <p:nvPr/>
        </p:nvSpPr>
        <p:spPr>
          <a:xfrm>
            <a:off x="-115361" y="666503"/>
            <a:ext cx="5442652" cy="66762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1100" b="1" dirty="0">
                <a:solidFill>
                  <a:srgbClr val="FFC000"/>
                </a:solidFill>
                <a:latin typeface="+mn-lt"/>
              </a:rPr>
              <a:t>       </a:t>
            </a:r>
            <a:endParaRPr lang="fr-FR" sz="1100" dirty="0">
              <a:solidFill>
                <a:schemeClr val="accent5"/>
              </a:solidFill>
              <a:latin typeface="+mn-lt"/>
            </a:endParaRPr>
          </a:p>
        </p:txBody>
      </p:sp>
      <p:sp>
        <p:nvSpPr>
          <p:cNvPr id="17" name="Titre 1"/>
          <p:cNvSpPr txBox="1">
            <a:spLocks/>
          </p:cNvSpPr>
          <p:nvPr/>
        </p:nvSpPr>
        <p:spPr>
          <a:xfrm>
            <a:off x="1345228" y="627355"/>
            <a:ext cx="5442652" cy="38309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1100" b="1" dirty="0">
                <a:solidFill>
                  <a:srgbClr val="FFC000"/>
                </a:solidFill>
                <a:latin typeface="+mn-lt"/>
              </a:rPr>
              <a:t>        </a:t>
            </a:r>
            <a:endParaRPr lang="fr-FR" sz="1100" dirty="0">
              <a:solidFill>
                <a:schemeClr val="accent5"/>
              </a:solidFill>
              <a:latin typeface="+mn-lt"/>
            </a:endParaRPr>
          </a:p>
        </p:txBody>
      </p:sp>
      <p:sp>
        <p:nvSpPr>
          <p:cNvPr id="19" name="Titre 1"/>
          <p:cNvSpPr txBox="1">
            <a:spLocks/>
          </p:cNvSpPr>
          <p:nvPr/>
        </p:nvSpPr>
        <p:spPr>
          <a:xfrm>
            <a:off x="1072453" y="666503"/>
            <a:ext cx="5867827" cy="169031"/>
          </a:xfrm>
          <a:prstGeom prst="rect">
            <a:avLst/>
          </a:prstGeom>
        </p:spPr>
        <p:txBody>
          <a:bodyPr vert="horz" lIns="91440" tIns="45720" rIns="91440" bIns="45720" rtlCol="0" anchor="ctr">
            <a:normAutofit fontScale="6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fr-FR" sz="1100" b="1" dirty="0">
                <a:solidFill>
                  <a:srgbClr val="FFC000"/>
                </a:solidFill>
                <a:latin typeface="+mn-lt"/>
              </a:rPr>
              <a:t>         </a:t>
            </a:r>
            <a:endParaRPr lang="fr-FR" sz="1100" dirty="0">
              <a:solidFill>
                <a:schemeClr val="accent5"/>
              </a:solidFill>
              <a:latin typeface="+mn-lt"/>
            </a:endParaRPr>
          </a:p>
        </p:txBody>
      </p:sp>
      <p:sp>
        <p:nvSpPr>
          <p:cNvPr id="21" name="Titre 1"/>
          <p:cNvSpPr txBox="1">
            <a:spLocks/>
          </p:cNvSpPr>
          <p:nvPr/>
        </p:nvSpPr>
        <p:spPr>
          <a:xfrm>
            <a:off x="1650028" y="932155"/>
            <a:ext cx="5442652" cy="66762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1100" b="1" dirty="0">
                <a:solidFill>
                  <a:srgbClr val="FFC000"/>
                </a:solidFill>
                <a:latin typeface="+mn-lt"/>
              </a:rPr>
              <a:t>       </a:t>
            </a:r>
            <a:endParaRPr lang="fr-FR" sz="1100" dirty="0">
              <a:solidFill>
                <a:schemeClr val="accent5"/>
              </a:solidFill>
              <a:latin typeface="+mn-lt"/>
            </a:endParaRPr>
          </a:p>
        </p:txBody>
      </p:sp>
      <p:sp>
        <p:nvSpPr>
          <p:cNvPr id="25" name="Titre 1"/>
          <p:cNvSpPr txBox="1">
            <a:spLocks/>
          </p:cNvSpPr>
          <p:nvPr/>
        </p:nvSpPr>
        <p:spPr>
          <a:xfrm>
            <a:off x="1040428" y="211362"/>
            <a:ext cx="5686126" cy="65926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1100" b="1" dirty="0">
                <a:solidFill>
                  <a:srgbClr val="FFC000"/>
                </a:solidFill>
                <a:latin typeface="+mn-lt"/>
              </a:rPr>
              <a:t>        </a:t>
            </a:r>
            <a:r>
              <a:rPr lang="fr-FR" sz="1100" dirty="0">
                <a:solidFill>
                  <a:schemeClr val="accent1"/>
                </a:solidFill>
                <a:latin typeface="+mn-lt"/>
              </a:rPr>
              <a:t>ACCUEIL</a:t>
            </a:r>
            <a:r>
              <a:rPr lang="fr-FR" sz="1100" dirty="0">
                <a:solidFill>
                  <a:srgbClr val="FFC000"/>
                </a:solidFill>
                <a:latin typeface="+mn-lt"/>
              </a:rPr>
              <a:t>     </a:t>
            </a:r>
            <a:r>
              <a:rPr lang="fr-FR" sz="1100" b="1" dirty="0">
                <a:solidFill>
                  <a:schemeClr val="accent4"/>
                </a:solidFill>
                <a:latin typeface="+mn-lt"/>
              </a:rPr>
              <a:t> RENOVATION      </a:t>
            </a:r>
            <a:r>
              <a:rPr lang="fr-FR" sz="1100" dirty="0">
                <a:solidFill>
                  <a:schemeClr val="accent5"/>
                </a:solidFill>
                <a:latin typeface="+mn-lt"/>
              </a:rPr>
              <a:t>COACHING DECO          HOME STAGING     CONTACT</a:t>
            </a:r>
          </a:p>
          <a:p>
            <a:endParaRPr lang="fr-FR" sz="1100" dirty="0">
              <a:solidFill>
                <a:schemeClr val="accent5"/>
              </a:solidFill>
              <a:latin typeface="+mn-lt"/>
            </a:endParaRPr>
          </a:p>
          <a:p>
            <a:r>
              <a:rPr lang="fr-FR" sz="1100" dirty="0">
                <a:solidFill>
                  <a:schemeClr val="accent5"/>
                </a:solidFill>
                <a:latin typeface="+mn-lt"/>
              </a:rPr>
              <a:t>	La rénovation immobilière de votre appartement  ou de votre maison</a:t>
            </a:r>
          </a:p>
        </p:txBody>
      </p:sp>
      <p:pic>
        <p:nvPicPr>
          <p:cNvPr id="26" name="Imag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048" y="71376"/>
            <a:ext cx="658005" cy="721658"/>
          </a:xfrm>
          <a:prstGeom prst="rect">
            <a:avLst/>
          </a:prstGeom>
        </p:spPr>
      </p:pic>
      <p:sp>
        <p:nvSpPr>
          <p:cNvPr id="14" name="Espace réservé du pied de page 9"/>
          <p:cNvSpPr txBox="1">
            <a:spLocks/>
          </p:cNvSpPr>
          <p:nvPr/>
        </p:nvSpPr>
        <p:spPr>
          <a:xfrm>
            <a:off x="1474262" y="9169192"/>
            <a:ext cx="3909475" cy="689857"/>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fr-FR" dirty="0"/>
              <a:t>			</a:t>
            </a:r>
            <a:r>
              <a:rPr lang="fr-FR" sz="640" b="1" dirty="0"/>
              <a:t>NOUS SOMMES A VOTRE ECOUTE !</a:t>
            </a:r>
          </a:p>
          <a:p>
            <a:pPr algn="l"/>
            <a:r>
              <a:rPr lang="fr-FR" sz="640" dirty="0"/>
              <a:t> </a:t>
            </a:r>
          </a:p>
        </p:txBody>
      </p:sp>
      <p:pic>
        <p:nvPicPr>
          <p:cNvPr id="16" name="Imag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2066" y="8960932"/>
            <a:ext cx="426268" cy="416517"/>
          </a:xfrm>
          <a:prstGeom prst="rect">
            <a:avLst/>
          </a:prstGeom>
        </p:spPr>
      </p:pic>
      <p:sp>
        <p:nvSpPr>
          <p:cNvPr id="18" name="Espace réservé du pied de page 9"/>
          <p:cNvSpPr txBox="1">
            <a:spLocks/>
          </p:cNvSpPr>
          <p:nvPr/>
        </p:nvSpPr>
        <p:spPr>
          <a:xfrm>
            <a:off x="1626662" y="9585709"/>
            <a:ext cx="3909475" cy="273341"/>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fr-FR" sz="640" dirty="0"/>
              <a:t>Vous avez un projet précis ou une simple idée? Discutons en et découvrez comment nous pouvons vous aider.</a:t>
            </a:r>
          </a:p>
          <a:p>
            <a:pPr algn="l"/>
            <a:r>
              <a:rPr lang="fr-FR" sz="640" dirty="0"/>
              <a:t>                                                                                          CONTACT</a:t>
            </a:r>
          </a:p>
          <a:p>
            <a:pPr algn="l"/>
            <a:endParaRPr lang="fr-FR" sz="640" dirty="0"/>
          </a:p>
        </p:txBody>
      </p:sp>
    </p:spTree>
    <p:extLst>
      <p:ext uri="{BB962C8B-B14F-4D97-AF65-F5344CB8AC3E}">
        <p14:creationId xmlns:p14="http://schemas.microsoft.com/office/powerpoint/2010/main" val="4073984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0080" y="1040488"/>
            <a:ext cx="5746433" cy="361046"/>
          </a:xfrm>
        </p:spPr>
        <p:txBody>
          <a:bodyPr>
            <a:normAutofit fontScale="90000"/>
          </a:bodyPr>
          <a:lstStyle/>
          <a:p>
            <a:r>
              <a:rPr lang="fr-FR" dirty="0"/>
              <a:t>			</a:t>
            </a:r>
            <a:br>
              <a:rPr lang="fr-FR" sz="1097" dirty="0"/>
            </a:br>
            <a:r>
              <a:rPr lang="fr-FR" sz="1097" dirty="0"/>
              <a:t> 	AVANT 	                                         			APRES				</a:t>
            </a:r>
            <a:br>
              <a:rPr lang="fr-FR" sz="1097" dirty="0"/>
            </a:br>
            <a:r>
              <a:rPr lang="fr-FR" sz="1097" dirty="0"/>
              <a:t>		</a:t>
            </a:r>
            <a:br>
              <a:rPr lang="fr-FR" sz="1097" dirty="0"/>
            </a:br>
            <a:br>
              <a:rPr lang="fr-FR" sz="1097" dirty="0"/>
            </a:br>
            <a:r>
              <a:rPr lang="fr-FR" sz="1097" dirty="0"/>
              <a:t>		</a:t>
            </a:r>
            <a:br>
              <a:rPr lang="fr-FR" sz="1097" dirty="0"/>
            </a:br>
            <a:br>
              <a:rPr lang="fr-FR" sz="1097" dirty="0"/>
            </a:br>
            <a:br>
              <a:rPr lang="fr-FR" sz="1097" dirty="0"/>
            </a:br>
            <a:br>
              <a:rPr lang="fr-FR" sz="1097" dirty="0"/>
            </a:br>
            <a:br>
              <a:rPr lang="fr-FR" sz="1097" dirty="0"/>
            </a:br>
            <a:br>
              <a:rPr lang="fr-FR" sz="1097" dirty="0"/>
            </a:br>
            <a:br>
              <a:rPr lang="fr-FR" sz="1097" dirty="0"/>
            </a:br>
            <a:br>
              <a:rPr lang="fr-FR" sz="1097" dirty="0"/>
            </a:br>
            <a:br>
              <a:rPr lang="fr-FR" sz="1097" dirty="0"/>
            </a:br>
            <a:br>
              <a:rPr lang="fr-FR" sz="1097" dirty="0"/>
            </a:br>
            <a:br>
              <a:rPr lang="fr-FR" sz="1097" dirty="0"/>
            </a:br>
            <a:br>
              <a:rPr lang="fr-FR" sz="1097" dirty="0"/>
            </a:br>
            <a:br>
              <a:rPr lang="fr-FR" sz="1097" dirty="0"/>
            </a:br>
            <a:br>
              <a:rPr lang="fr-FR" sz="1097" dirty="0"/>
            </a:br>
            <a:br>
              <a:rPr lang="fr-FR" sz="1097" dirty="0"/>
            </a:br>
            <a:br>
              <a:rPr lang="fr-FR" sz="1097" dirty="0"/>
            </a:br>
            <a:br>
              <a:rPr lang="fr-FR" sz="1097" dirty="0"/>
            </a:br>
            <a:br>
              <a:rPr lang="fr-FR" sz="1097" dirty="0"/>
            </a:br>
            <a:br>
              <a:rPr lang="fr-FR" sz="1097" dirty="0"/>
            </a:br>
            <a:br>
              <a:rPr lang="fr-FR" sz="1097" dirty="0"/>
            </a:br>
            <a:br>
              <a:rPr lang="fr-FR" sz="1097" dirty="0"/>
            </a:br>
            <a:br>
              <a:rPr lang="fr-FR" sz="1097" dirty="0"/>
            </a:br>
            <a:r>
              <a:rPr lang="fr-FR" sz="1097" dirty="0"/>
              <a:t>		Démolition et agrandissement </a:t>
            </a:r>
            <a:br>
              <a:rPr lang="fr-FR" sz="1097" dirty="0"/>
            </a:br>
            <a:r>
              <a:rPr lang="fr-FR" sz="1097" dirty="0"/>
              <a:t>		de la salle  d’eau et WC.</a:t>
            </a:r>
            <a:br>
              <a:rPr lang="fr-FR" sz="1097" dirty="0"/>
            </a:br>
            <a:r>
              <a:rPr lang="fr-FR" sz="1097" dirty="0"/>
              <a:t>		Sol recouvert avec carrelage gris anthracite,</a:t>
            </a:r>
            <a:br>
              <a:rPr lang="fr-FR" sz="1097" dirty="0"/>
            </a:br>
            <a:r>
              <a:rPr lang="fr-FR" sz="1097" dirty="0"/>
              <a:t>		 couleur des murs gris pastel et ivoire.</a:t>
            </a:r>
            <a:br>
              <a:rPr lang="fr-FR" sz="1097" dirty="0"/>
            </a:br>
            <a:br>
              <a:rPr lang="fr-FR" sz="1097" dirty="0"/>
            </a:br>
            <a:br>
              <a:rPr lang="fr-FR" sz="1097" dirty="0"/>
            </a:br>
            <a:br>
              <a:rPr lang="fr-FR" sz="1097" dirty="0"/>
            </a:br>
            <a:br>
              <a:rPr lang="fr-FR" sz="1097" dirty="0"/>
            </a:br>
            <a:br>
              <a:rPr lang="fr-FR" sz="1097" dirty="0"/>
            </a:br>
            <a:br>
              <a:rPr lang="fr-FR" sz="1097" dirty="0"/>
            </a:br>
            <a:br>
              <a:rPr lang="fr-FR" sz="1097" dirty="0"/>
            </a:br>
            <a:r>
              <a:rPr lang="fr-FR" sz="1097" dirty="0"/>
              <a:t>			</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481" y="1412143"/>
            <a:ext cx="1976312" cy="1140557"/>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584" y="1472767"/>
            <a:ext cx="2356115" cy="1114428"/>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7584" y="2798405"/>
            <a:ext cx="2311255" cy="1135594"/>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82" y="2736538"/>
            <a:ext cx="1976312" cy="1197461"/>
          </a:xfrm>
          <a:prstGeom prst="rect">
            <a:avLst/>
          </a:prstGeom>
        </p:spPr>
      </p:pic>
      <p:sp>
        <p:nvSpPr>
          <p:cNvPr id="9" name="Titre 1"/>
          <p:cNvSpPr txBox="1">
            <a:spLocks/>
          </p:cNvSpPr>
          <p:nvPr/>
        </p:nvSpPr>
        <p:spPr>
          <a:xfrm>
            <a:off x="888028" y="170155"/>
            <a:ext cx="5442652" cy="667628"/>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1100" b="1" dirty="0">
                <a:solidFill>
                  <a:srgbClr val="FFC000"/>
                </a:solidFill>
                <a:latin typeface="+mn-lt"/>
              </a:rPr>
              <a:t>       </a:t>
            </a:r>
            <a:r>
              <a:rPr lang="fr-FR" sz="1100" dirty="0">
                <a:solidFill>
                  <a:schemeClr val="accent5"/>
                </a:solidFill>
                <a:latin typeface="+mn-lt"/>
              </a:rPr>
              <a:t> ACCUEIL      </a:t>
            </a:r>
            <a:r>
              <a:rPr lang="fr-FR" sz="1100" b="1" dirty="0">
                <a:solidFill>
                  <a:schemeClr val="accent4"/>
                </a:solidFill>
                <a:latin typeface="+mn-lt"/>
              </a:rPr>
              <a:t> RENOVATION      </a:t>
            </a:r>
            <a:r>
              <a:rPr lang="fr-FR" sz="1100" dirty="0">
                <a:solidFill>
                  <a:schemeClr val="accent5"/>
                </a:solidFill>
                <a:latin typeface="+mn-lt"/>
              </a:rPr>
              <a:t>COACHING DECO          HOME STAGING     CONTACT</a:t>
            </a:r>
          </a:p>
        </p:txBody>
      </p:sp>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205" y="60848"/>
            <a:ext cx="658005" cy="721658"/>
          </a:xfrm>
          <a:prstGeom prst="rect">
            <a:avLst/>
          </a:prstGeom>
        </p:spPr>
      </p:pic>
      <p:sp>
        <p:nvSpPr>
          <p:cNvPr id="3" name="Rectangle 2"/>
          <p:cNvSpPr/>
          <p:nvPr/>
        </p:nvSpPr>
        <p:spPr>
          <a:xfrm>
            <a:off x="119205" y="1112028"/>
            <a:ext cx="1951588" cy="530915"/>
          </a:xfrm>
          <a:prstGeom prst="rect">
            <a:avLst/>
          </a:prstGeom>
        </p:spPr>
        <p:txBody>
          <a:bodyPr wrap="square">
            <a:spAutoFit/>
          </a:bodyPr>
          <a:lstStyle/>
          <a:p>
            <a:pPr algn="ctr"/>
            <a:br>
              <a:rPr lang="fr-FR" dirty="0"/>
            </a:br>
            <a:r>
              <a:rPr lang="fr-FR" sz="1050" dirty="0"/>
              <a:t>			</a:t>
            </a:r>
            <a:endParaRPr lang="fr-FR" dirty="0"/>
          </a:p>
        </p:txBody>
      </p:sp>
      <p:pic>
        <p:nvPicPr>
          <p:cNvPr id="15" name="Espace réservé du contenu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82" y="4163448"/>
            <a:ext cx="1976312" cy="1725139"/>
          </a:xfrm>
          <a:prstGeom prst="rect">
            <a:avLst/>
          </a:prstGeom>
        </p:spPr>
      </p:pic>
      <p:pic>
        <p:nvPicPr>
          <p:cNvPr id="16" name="Espace réservé du contenu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7781" y="4185529"/>
            <a:ext cx="2311058" cy="1643772"/>
          </a:xfrm>
          <a:prstGeom prst="rect">
            <a:avLst/>
          </a:prstGeom>
        </p:spPr>
      </p:pic>
      <p:pic>
        <p:nvPicPr>
          <p:cNvPr id="20" name="Imag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482" y="6114697"/>
            <a:ext cx="1976312" cy="1501051"/>
          </a:xfrm>
          <a:prstGeom prst="rect">
            <a:avLst/>
          </a:prstGeom>
        </p:spPr>
      </p:pic>
      <p:pic>
        <p:nvPicPr>
          <p:cNvPr id="21" name="Imag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87584" y="6187475"/>
            <a:ext cx="2311255" cy="1493626"/>
          </a:xfrm>
          <a:prstGeom prst="rect">
            <a:avLst/>
          </a:prstGeom>
        </p:spPr>
      </p:pic>
      <p:sp>
        <p:nvSpPr>
          <p:cNvPr id="22" name="Rectangle 21"/>
          <p:cNvSpPr/>
          <p:nvPr/>
        </p:nvSpPr>
        <p:spPr>
          <a:xfrm>
            <a:off x="1193893" y="561459"/>
            <a:ext cx="4597307" cy="492443"/>
          </a:xfrm>
          <a:prstGeom prst="rect">
            <a:avLst/>
          </a:prstGeom>
        </p:spPr>
        <p:txBody>
          <a:bodyPr wrap="square">
            <a:spAutoFit/>
          </a:bodyPr>
          <a:lstStyle/>
          <a:p>
            <a:r>
              <a:rPr lang="fr-FR" sz="1400" dirty="0">
                <a:effectLst>
                  <a:outerShdw blurRad="38100" dist="38100" dir="2700000" algn="tl">
                    <a:srgbClr val="000000">
                      <a:alpha val="43137"/>
                    </a:srgbClr>
                  </a:outerShdw>
                </a:effectLst>
              </a:rPr>
              <a:t>Appartement: </a:t>
            </a:r>
            <a:r>
              <a:rPr lang="fr-FR" sz="1200" dirty="0">
                <a:effectLst>
                  <a:outerShdw blurRad="38100" dist="38100" dir="2700000" algn="tl">
                    <a:srgbClr val="000000">
                      <a:alpha val="43137"/>
                    </a:srgbClr>
                  </a:outerShdw>
                </a:effectLst>
              </a:rPr>
              <a:t>création d’une cuisine, agrandissement salle d’eau, création d’une chambre et un bureau.</a:t>
            </a:r>
            <a:endParaRPr lang="fr-FR" sz="1200" dirty="0"/>
          </a:p>
        </p:txBody>
      </p:sp>
      <p:sp>
        <p:nvSpPr>
          <p:cNvPr id="17" name="Espace réservé du pied de page 9"/>
          <p:cNvSpPr txBox="1">
            <a:spLocks/>
          </p:cNvSpPr>
          <p:nvPr/>
        </p:nvSpPr>
        <p:spPr>
          <a:xfrm>
            <a:off x="1474262" y="9169193"/>
            <a:ext cx="3909475" cy="537458"/>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fr-FR" dirty="0"/>
              <a:t>			</a:t>
            </a:r>
            <a:r>
              <a:rPr lang="fr-FR" sz="640" b="1" dirty="0"/>
              <a:t>NOUS SOMMES A VOTRE ECOUTE !</a:t>
            </a:r>
          </a:p>
          <a:p>
            <a:pPr algn="l"/>
            <a:endParaRPr lang="fr-FR" sz="640" b="1" dirty="0"/>
          </a:p>
          <a:p>
            <a:pPr algn="l"/>
            <a:r>
              <a:rPr lang="fr-FR" sz="640" dirty="0"/>
              <a:t>Vous avez un projet précis ou une simple idée? Discutons en et découvrez comment nous pouvons vous aider.</a:t>
            </a:r>
          </a:p>
          <a:p>
            <a:pPr algn="l"/>
            <a:r>
              <a:rPr lang="fr-FR" sz="640" dirty="0"/>
              <a:t>                                                                                          CONTACT</a:t>
            </a:r>
          </a:p>
          <a:p>
            <a:pPr algn="l"/>
            <a:endParaRPr lang="fr-FR" sz="640" dirty="0"/>
          </a:p>
        </p:txBody>
      </p:sp>
      <p:pic>
        <p:nvPicPr>
          <p:cNvPr id="18" name="Imag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5390" y="8676705"/>
            <a:ext cx="426268" cy="416517"/>
          </a:xfrm>
          <a:prstGeom prst="rect">
            <a:avLst/>
          </a:prstGeom>
        </p:spPr>
      </p:pic>
      <p:pic>
        <p:nvPicPr>
          <p:cNvPr id="19" name="Imag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205" y="65090"/>
            <a:ext cx="658005" cy="721658"/>
          </a:xfrm>
          <a:prstGeom prst="rect">
            <a:avLst/>
          </a:prstGeom>
        </p:spPr>
      </p:pic>
      <p:sp>
        <p:nvSpPr>
          <p:cNvPr id="6" name="Rectangle 5"/>
          <p:cNvSpPr/>
          <p:nvPr/>
        </p:nvSpPr>
        <p:spPr>
          <a:xfrm>
            <a:off x="2070793" y="3937338"/>
            <a:ext cx="2316792" cy="5478423"/>
          </a:xfrm>
          <a:prstGeom prst="rect">
            <a:avLst/>
          </a:prstGeom>
        </p:spPr>
        <p:txBody>
          <a:bodyPr wrap="square">
            <a:spAutoFit/>
          </a:bodyPr>
          <a:lstStyle/>
          <a:p>
            <a:r>
              <a:rPr lang="fr-FR" sz="1000" dirty="0"/>
              <a:t>Démolition et  création d’une cuisine;</a:t>
            </a:r>
          </a:p>
          <a:p>
            <a:r>
              <a:rPr lang="fr-FR" sz="1000" dirty="0"/>
              <a:t>Pour agrandir l’espace sol identique</a:t>
            </a:r>
          </a:p>
          <a:p>
            <a:r>
              <a:rPr lang="fr-FR" sz="1000" dirty="0"/>
              <a:t>carrelage gris anthracite, pour donner</a:t>
            </a:r>
          </a:p>
          <a:p>
            <a:r>
              <a:rPr lang="fr-FR" sz="1000" dirty="0"/>
              <a:t>Du cachet mur du fond, petites briques</a:t>
            </a:r>
          </a:p>
          <a:p>
            <a:r>
              <a:rPr lang="fr-FR" sz="1000" dirty="0"/>
              <a:t>Gris clair et murs peints couleurs ivoire.</a:t>
            </a:r>
            <a:br>
              <a:rPr lang="fr-FR" sz="1000" dirty="0"/>
            </a:br>
            <a:r>
              <a:rPr lang="fr-FR" sz="1000" dirty="0"/>
              <a:t>CUISINE BOIS ET BLANC avec mise en place d’une verrière pour agrandir l’espace,	</a:t>
            </a:r>
          </a:p>
          <a:p>
            <a:endParaRPr lang="fr-FR" sz="1000" dirty="0"/>
          </a:p>
          <a:p>
            <a:endParaRPr lang="fr-FR" sz="1000" dirty="0"/>
          </a:p>
          <a:p>
            <a:endParaRPr lang="fr-FR" sz="1000" dirty="0"/>
          </a:p>
          <a:p>
            <a:endParaRPr lang="fr-FR" sz="1000" dirty="0"/>
          </a:p>
          <a:p>
            <a:endParaRPr lang="fr-FR" sz="1000" dirty="0"/>
          </a:p>
          <a:p>
            <a:endParaRPr lang="fr-FR" sz="1000" dirty="0"/>
          </a:p>
          <a:p>
            <a:r>
              <a:rPr lang="fr-FR" sz="1000" dirty="0"/>
              <a:t>Démolition et  création d’une ouverture;</a:t>
            </a:r>
          </a:p>
          <a:p>
            <a:r>
              <a:rPr lang="fr-FR" sz="1000" dirty="0"/>
              <a:t>Pour agrandir l’espace sol identique</a:t>
            </a:r>
          </a:p>
          <a:p>
            <a:r>
              <a:rPr lang="fr-FR" sz="1000" dirty="0"/>
              <a:t>carrelage gris anthracite. Pose d’une </a:t>
            </a:r>
          </a:p>
          <a:p>
            <a:r>
              <a:rPr lang="fr-FR" sz="1000" dirty="0"/>
              <a:t>Cloison avec verrière opaque pour créer </a:t>
            </a:r>
          </a:p>
          <a:p>
            <a:r>
              <a:rPr lang="fr-FR" sz="1000" dirty="0"/>
              <a:t>Un bureau,</a:t>
            </a:r>
          </a:p>
          <a:p>
            <a:r>
              <a:rPr lang="fr-FR" sz="1000" dirty="0"/>
              <a:t>Porte coulissante dans le séjour ouvert ,  gain de place.</a:t>
            </a:r>
            <a:br>
              <a:rPr lang="fr-FR" sz="1000" dirty="0"/>
            </a:br>
            <a:r>
              <a:rPr lang="fr-FR" sz="1000" dirty="0"/>
              <a:t>Création d’un dressing dans la partie tête de lit, mise en place d’une verrière dans la partie centrale pour agrandir l’espace.	</a:t>
            </a:r>
          </a:p>
          <a:p>
            <a:endParaRPr lang="fr-FR" sz="1000" dirty="0"/>
          </a:p>
          <a:p>
            <a:endParaRPr lang="fr-FR" sz="1000" dirty="0"/>
          </a:p>
          <a:p>
            <a:endParaRPr lang="fr-FR" sz="1000" dirty="0"/>
          </a:p>
          <a:p>
            <a:endParaRPr lang="fr-FR" sz="1000" dirty="0"/>
          </a:p>
          <a:p>
            <a:endParaRPr lang="fr-FR" sz="1000" dirty="0"/>
          </a:p>
          <a:p>
            <a:endParaRPr lang="fr-FR" sz="1000" dirty="0"/>
          </a:p>
          <a:p>
            <a:endParaRPr lang="fr-FR" sz="1000" dirty="0"/>
          </a:p>
          <a:p>
            <a:r>
              <a:rPr lang="fr-FR" sz="1000" dirty="0"/>
              <a:t>	</a:t>
            </a:r>
            <a:br>
              <a:rPr lang="fr-FR" sz="1000" dirty="0"/>
            </a:br>
            <a:endParaRPr lang="fr-FR" sz="1000" dirty="0"/>
          </a:p>
        </p:txBody>
      </p:sp>
    </p:spTree>
    <p:extLst>
      <p:ext uri="{BB962C8B-B14F-4D97-AF65-F5344CB8AC3E}">
        <p14:creationId xmlns:p14="http://schemas.microsoft.com/office/powerpoint/2010/main" val="842152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br>
              <a:rPr lang="fr-FR" sz="1417" b="1" dirty="0"/>
            </a:br>
            <a:br>
              <a:rPr lang="fr-FR" sz="1417" b="1" dirty="0"/>
            </a:br>
            <a:br>
              <a:rPr lang="fr-FR" sz="1417" b="1" dirty="0"/>
            </a:br>
            <a:endParaRPr lang="fr-FR" sz="128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21677"/>
            <a:ext cx="6858000" cy="3796145"/>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37660"/>
            <a:ext cx="6858000" cy="5164379"/>
          </a:xfrm>
          <a:prstGeom prst="rect">
            <a:avLst/>
          </a:prstGeom>
        </p:spPr>
      </p:pic>
      <p:sp>
        <p:nvSpPr>
          <p:cNvPr id="6" name="Titre 1"/>
          <p:cNvSpPr txBox="1">
            <a:spLocks/>
          </p:cNvSpPr>
          <p:nvPr/>
        </p:nvSpPr>
        <p:spPr>
          <a:xfrm>
            <a:off x="888028" y="170155"/>
            <a:ext cx="5442652" cy="667628"/>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1100" dirty="0">
                <a:solidFill>
                  <a:schemeClr val="accent1"/>
                </a:solidFill>
                <a:latin typeface="+mn-lt"/>
              </a:rPr>
              <a:t>        ACCUEIL       </a:t>
            </a:r>
            <a:r>
              <a:rPr lang="fr-FR" sz="1100" dirty="0">
                <a:solidFill>
                  <a:schemeClr val="accent5"/>
                </a:solidFill>
                <a:latin typeface="+mn-lt"/>
              </a:rPr>
              <a:t>RENOVATION      </a:t>
            </a:r>
            <a:r>
              <a:rPr lang="fr-FR" sz="1100" b="1" dirty="0">
                <a:solidFill>
                  <a:schemeClr val="accent4"/>
                </a:solidFill>
                <a:latin typeface="+mn-lt"/>
              </a:rPr>
              <a:t>COACHING DECO          </a:t>
            </a:r>
            <a:r>
              <a:rPr lang="fr-FR" sz="1100" dirty="0">
                <a:solidFill>
                  <a:schemeClr val="accent5"/>
                </a:solidFill>
                <a:latin typeface="+mn-lt"/>
              </a:rPr>
              <a:t>HOME STAGING     CONTACT</a:t>
            </a: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205" y="60848"/>
            <a:ext cx="658005" cy="721658"/>
          </a:xfrm>
          <a:prstGeom prst="rect">
            <a:avLst/>
          </a:prstGeom>
        </p:spPr>
      </p:pic>
      <p:sp>
        <p:nvSpPr>
          <p:cNvPr id="8" name="ZoneTexte 7"/>
          <p:cNvSpPr txBox="1"/>
          <p:nvPr/>
        </p:nvSpPr>
        <p:spPr>
          <a:xfrm>
            <a:off x="175260" y="8702039"/>
            <a:ext cx="6286501" cy="738664"/>
          </a:xfrm>
          <a:prstGeom prst="rect">
            <a:avLst/>
          </a:prstGeom>
          <a:noFill/>
        </p:spPr>
        <p:txBody>
          <a:bodyPr wrap="square" rtlCol="0">
            <a:spAutoFit/>
          </a:bodyPr>
          <a:lstStyle/>
          <a:p>
            <a:pPr marL="171450" indent="-171450">
              <a:buFont typeface="Arial" panose="020B0604020202020204" pitchFamily="34" charset="0"/>
              <a:buChar char="•"/>
            </a:pPr>
            <a:r>
              <a:rPr lang="fr-FR" sz="800" i="1" dirty="0"/>
              <a:t>Honoraires pour la visite du chantier : </a:t>
            </a:r>
            <a:r>
              <a:rPr lang="fr-FR" sz="800" b="1" i="1" dirty="0"/>
              <a:t>10%. </a:t>
            </a:r>
            <a:r>
              <a:rPr lang="fr-FR" sz="800" i="1" dirty="0"/>
              <a:t>Les devis proposés sont à régler directement aux artisans qui Seront seuls responsables de la bonne exécution des travaux. Après acceptation des devis, un planning sera organisé pour les différents corps d’état et un cahier des charges des travaux vous sera remis. Au delà de 30 Km, déplacement en supplément.</a:t>
            </a:r>
          </a:p>
          <a:p>
            <a:r>
              <a:rPr lang="fr-FR" sz="800" dirty="0"/>
              <a:t>        Le logement dans lequel nous vivons à de plus en plus d’importance. </a:t>
            </a:r>
            <a:r>
              <a:rPr lang="fr-FR" sz="800" b="1" dirty="0"/>
              <a:t>Osez rénover et personnaliser</a:t>
            </a:r>
            <a:r>
              <a:rPr lang="fr-FR" sz="800" dirty="0"/>
              <a:t> votre espace de vie !</a:t>
            </a:r>
          </a:p>
          <a:p>
            <a:endParaRPr lang="fr-FR" sz="1000" dirty="0"/>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0352" y="9381075"/>
            <a:ext cx="426268" cy="416517"/>
          </a:xfrm>
          <a:prstGeom prst="rect">
            <a:avLst/>
          </a:prstGeom>
        </p:spPr>
      </p:pic>
    </p:spTree>
    <p:extLst>
      <p:ext uri="{BB962C8B-B14F-4D97-AF65-F5344CB8AC3E}">
        <p14:creationId xmlns:p14="http://schemas.microsoft.com/office/powerpoint/2010/main" val="2947990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1046710"/>
            <a:ext cx="2684227" cy="1345970"/>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7586" y="2162326"/>
            <a:ext cx="2684227" cy="1504204"/>
          </a:xfrm>
          <a:prstGeom prst="rect">
            <a:avLst/>
          </a:prstGeom>
        </p:spPr>
      </p:pic>
      <p:sp>
        <p:nvSpPr>
          <p:cNvPr id="5" name="Espace réservé du pied de page 9"/>
          <p:cNvSpPr txBox="1">
            <a:spLocks/>
          </p:cNvSpPr>
          <p:nvPr/>
        </p:nvSpPr>
        <p:spPr>
          <a:xfrm>
            <a:off x="1474262" y="9169193"/>
            <a:ext cx="3909475" cy="537458"/>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fr-FR"/>
              <a:t>			</a:t>
            </a:r>
            <a:r>
              <a:rPr lang="fr-FR" sz="640" b="1"/>
              <a:t>NOUS SOMMES A VOTRE ECOUTE !</a:t>
            </a:r>
          </a:p>
          <a:p>
            <a:pPr algn="l"/>
            <a:endParaRPr lang="fr-FR" sz="640" b="1"/>
          </a:p>
          <a:p>
            <a:pPr algn="l"/>
            <a:r>
              <a:rPr lang="fr-FR" sz="640"/>
              <a:t>Vous avez un projet précis ou une simple idée? Discutons en et découvrez comment nous pouvons vous aider.</a:t>
            </a:r>
          </a:p>
          <a:p>
            <a:pPr algn="l"/>
            <a:r>
              <a:rPr lang="fr-FR" sz="640"/>
              <a:t>                                                                                          CONTACT</a:t>
            </a:r>
          </a:p>
          <a:p>
            <a:pPr algn="l"/>
            <a:endParaRPr lang="fr-FR" sz="640" dirty="0"/>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5390" y="8676705"/>
            <a:ext cx="426268" cy="416517"/>
          </a:xfrm>
          <a:prstGeom prst="rect">
            <a:avLst/>
          </a:prstGeom>
        </p:spPr>
      </p:pic>
      <p:sp>
        <p:nvSpPr>
          <p:cNvPr id="7" name="Titre 1"/>
          <p:cNvSpPr txBox="1">
            <a:spLocks/>
          </p:cNvSpPr>
          <p:nvPr/>
        </p:nvSpPr>
        <p:spPr>
          <a:xfrm>
            <a:off x="888028" y="170155"/>
            <a:ext cx="5442652" cy="667628"/>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1100" b="1" dirty="0">
                <a:solidFill>
                  <a:srgbClr val="FFC000"/>
                </a:solidFill>
                <a:latin typeface="+mn-lt"/>
              </a:rPr>
              <a:t>       </a:t>
            </a:r>
            <a:r>
              <a:rPr lang="fr-FR" sz="1100" dirty="0">
                <a:solidFill>
                  <a:schemeClr val="accent5"/>
                </a:solidFill>
                <a:latin typeface="+mn-lt"/>
              </a:rPr>
              <a:t> ACCUEIL       RENOVATION      </a:t>
            </a:r>
            <a:r>
              <a:rPr lang="fr-FR" sz="1100" b="1" dirty="0">
                <a:solidFill>
                  <a:schemeClr val="accent4"/>
                </a:solidFill>
                <a:latin typeface="+mn-lt"/>
              </a:rPr>
              <a:t>COACHING DECO          </a:t>
            </a:r>
            <a:r>
              <a:rPr lang="fr-FR" sz="1100" dirty="0">
                <a:solidFill>
                  <a:schemeClr val="accent5"/>
                </a:solidFill>
                <a:latin typeface="+mn-lt"/>
              </a:rPr>
              <a:t>HOME STAGING     CONTACT</a:t>
            </a:r>
          </a:p>
          <a:p>
            <a:endParaRPr lang="fr-FR" sz="1100" dirty="0">
              <a:solidFill>
                <a:schemeClr val="accent5"/>
              </a:solidFill>
              <a:latin typeface="+mn-lt"/>
            </a:endParaRPr>
          </a:p>
          <a:p>
            <a:endParaRPr lang="fr-FR" sz="1100" dirty="0">
              <a:solidFill>
                <a:schemeClr val="accent5"/>
              </a:solidFill>
              <a:latin typeface="+mn-lt"/>
            </a:endParaRPr>
          </a:p>
          <a:p>
            <a:endParaRPr lang="fr-FR" sz="1100" dirty="0">
              <a:solidFill>
                <a:schemeClr val="accent5"/>
              </a:solidFill>
              <a:latin typeface="+mn-lt"/>
            </a:endParaRPr>
          </a:p>
          <a:p>
            <a:endParaRPr lang="fr-FR" sz="1100" dirty="0">
              <a:solidFill>
                <a:schemeClr val="accent5"/>
              </a:solidFill>
              <a:latin typeface="+mn-lt"/>
            </a:endParaRPr>
          </a:p>
          <a:p>
            <a:endParaRPr lang="fr-FR" sz="1700" dirty="0">
              <a:solidFill>
                <a:schemeClr val="accent5"/>
              </a:solidFill>
              <a:latin typeface="+mn-lt"/>
            </a:endParaRPr>
          </a:p>
          <a:p>
            <a:endParaRPr lang="fr-FR" sz="1700" dirty="0">
              <a:solidFill>
                <a:schemeClr val="accent5"/>
              </a:solidFill>
              <a:latin typeface="+mn-lt"/>
            </a:endParaRPr>
          </a:p>
          <a:p>
            <a:endParaRPr lang="fr-FR" sz="1700" dirty="0">
              <a:solidFill>
                <a:schemeClr val="accent5"/>
              </a:solidFill>
              <a:latin typeface="+mn-lt"/>
            </a:endParaRPr>
          </a:p>
          <a:p>
            <a:endParaRPr lang="fr-FR" sz="1700" dirty="0">
              <a:solidFill>
                <a:schemeClr val="accent5"/>
              </a:solidFill>
              <a:latin typeface="+mn-lt"/>
            </a:endParaRPr>
          </a:p>
          <a:p>
            <a:endParaRPr lang="fr-FR" sz="1700" dirty="0">
              <a:solidFill>
                <a:schemeClr val="accent5"/>
              </a:solidFill>
              <a:latin typeface="+mn-lt"/>
            </a:endParaRPr>
          </a:p>
          <a:p>
            <a:endParaRPr lang="fr-FR" sz="1100" dirty="0">
              <a:solidFill>
                <a:schemeClr val="accent5"/>
              </a:solidFill>
              <a:latin typeface="+mn-lt"/>
            </a:endParaRPr>
          </a:p>
          <a:p>
            <a:endParaRPr lang="fr-FR" sz="1100" dirty="0">
              <a:solidFill>
                <a:schemeClr val="accent5"/>
              </a:solidFill>
              <a:latin typeface="+mn-lt"/>
            </a:endParaRPr>
          </a:p>
          <a:p>
            <a:endParaRPr lang="fr-FR" sz="1100" dirty="0">
              <a:solidFill>
                <a:schemeClr val="accent5"/>
              </a:solidFill>
              <a:latin typeface="+mn-lt"/>
            </a:endParaRP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205" y="65090"/>
            <a:ext cx="658005" cy="721658"/>
          </a:xfrm>
          <a:prstGeom prst="rect">
            <a:avLst/>
          </a:prstGeom>
        </p:spPr>
      </p:pic>
      <p:sp>
        <p:nvSpPr>
          <p:cNvPr id="11" name="Rectangle 10"/>
          <p:cNvSpPr/>
          <p:nvPr/>
        </p:nvSpPr>
        <p:spPr>
          <a:xfrm>
            <a:off x="119205" y="6851042"/>
            <a:ext cx="6342555" cy="1200329"/>
          </a:xfrm>
          <a:prstGeom prst="rect">
            <a:avLst/>
          </a:prstGeom>
        </p:spPr>
        <p:txBody>
          <a:bodyPr wrap="square">
            <a:spAutoFit/>
          </a:bodyPr>
          <a:lstStyle/>
          <a:p>
            <a:pPr marL="171450" lvl="0" indent="-171450">
              <a:buFont typeface="Arial" panose="020B0604020202020204" pitchFamily="34" charset="0"/>
              <a:buChar char="•"/>
            </a:pPr>
            <a:endParaRPr lang="fr-FR" sz="900" i="1" dirty="0">
              <a:solidFill>
                <a:prstClr val="black"/>
              </a:solidFill>
            </a:endParaRPr>
          </a:p>
          <a:p>
            <a:pPr marL="171450" lvl="0" indent="-171450">
              <a:buFont typeface="Arial" panose="020B0604020202020204" pitchFamily="34" charset="0"/>
              <a:buChar char="•"/>
            </a:pPr>
            <a:endParaRPr lang="fr-FR" sz="900" i="1" dirty="0">
              <a:solidFill>
                <a:prstClr val="black"/>
              </a:solidFill>
            </a:endParaRPr>
          </a:p>
          <a:p>
            <a:pPr marL="171450" lvl="0" indent="-171450">
              <a:buFont typeface="Arial" panose="020B0604020202020204" pitchFamily="34" charset="0"/>
              <a:buChar char="•"/>
            </a:pPr>
            <a:r>
              <a:rPr lang="fr-FR" sz="900" i="1" dirty="0">
                <a:solidFill>
                  <a:prstClr val="black"/>
                </a:solidFill>
              </a:rPr>
              <a:t>Honoraires pour la visite du chantier : </a:t>
            </a:r>
            <a:r>
              <a:rPr lang="fr-FR" sz="900" b="1" i="1" dirty="0">
                <a:solidFill>
                  <a:prstClr val="black"/>
                </a:solidFill>
              </a:rPr>
              <a:t>10%. </a:t>
            </a:r>
            <a:r>
              <a:rPr lang="fr-FR" sz="900" i="1" dirty="0">
                <a:solidFill>
                  <a:prstClr val="black"/>
                </a:solidFill>
              </a:rPr>
              <a:t>Les devis proposés sont à régler directement aux artisans qui Seront seuls responsables de la bonne exécution des travaux. Après acceptation des devis, un planning sera organisé pour les différents corps d’état et un cahier des charges des travaux vous sera remis. Au delà de 30 Km, déplacement en supplément.</a:t>
            </a:r>
          </a:p>
          <a:p>
            <a:pPr marL="171450" lvl="0" indent="-171450">
              <a:buFont typeface="Arial" panose="020B0604020202020204" pitchFamily="34" charset="0"/>
              <a:buChar char="•"/>
            </a:pPr>
            <a:endParaRPr lang="fr-FR" sz="900" i="1" dirty="0">
              <a:solidFill>
                <a:prstClr val="black"/>
              </a:solidFill>
            </a:endParaRPr>
          </a:p>
          <a:p>
            <a:pPr marL="171450" lvl="0" indent="-171450">
              <a:buFont typeface="Arial" panose="020B0604020202020204" pitchFamily="34" charset="0"/>
              <a:buChar char="•"/>
            </a:pPr>
            <a:endParaRPr lang="fr-FR" sz="900" i="1" dirty="0">
              <a:solidFill>
                <a:prstClr val="black"/>
              </a:solidFill>
            </a:endParaRPr>
          </a:p>
          <a:p>
            <a:pPr marL="171450" lvl="0" indent="-171450">
              <a:buFont typeface="Arial" panose="020B0604020202020204" pitchFamily="34" charset="0"/>
              <a:buChar char="•"/>
            </a:pPr>
            <a:r>
              <a:rPr lang="fr-FR" sz="900" dirty="0"/>
              <a:t> Le logement dans lequel nous vivons à de plus en plus d’importance. </a:t>
            </a:r>
            <a:r>
              <a:rPr lang="fr-FR" sz="900" b="1" dirty="0"/>
              <a:t>Osez rénover et personnaliser</a:t>
            </a:r>
            <a:r>
              <a:rPr lang="fr-FR" sz="900" dirty="0"/>
              <a:t> votre espace de vie !</a:t>
            </a:r>
            <a:endParaRPr lang="fr-FR" sz="900" i="1" dirty="0">
              <a:solidFill>
                <a:prstClr val="black"/>
              </a:solidFill>
            </a:endParaRPr>
          </a:p>
        </p:txBody>
      </p:sp>
      <p:sp>
        <p:nvSpPr>
          <p:cNvPr id="3" name="Rectangle 2"/>
          <p:cNvSpPr/>
          <p:nvPr/>
        </p:nvSpPr>
        <p:spPr>
          <a:xfrm>
            <a:off x="3009900" y="1046710"/>
            <a:ext cx="2598420" cy="276999"/>
          </a:xfrm>
          <a:prstGeom prst="rect">
            <a:avLst/>
          </a:prstGeom>
        </p:spPr>
        <p:txBody>
          <a:bodyPr wrap="square">
            <a:spAutoFit/>
          </a:bodyPr>
          <a:lstStyle/>
          <a:p>
            <a:r>
              <a:rPr lang="fr-FR" sz="1200" dirty="0"/>
              <a:t>Modèle d’une Cuisine</a:t>
            </a:r>
          </a:p>
        </p:txBody>
      </p:sp>
      <p:sp>
        <p:nvSpPr>
          <p:cNvPr id="9" name="Rectangle 8"/>
          <p:cNvSpPr/>
          <p:nvPr/>
        </p:nvSpPr>
        <p:spPr>
          <a:xfrm>
            <a:off x="3825240" y="1676400"/>
            <a:ext cx="2788920" cy="646331"/>
          </a:xfrm>
          <a:prstGeom prst="rect">
            <a:avLst/>
          </a:prstGeom>
        </p:spPr>
        <p:txBody>
          <a:bodyPr wrap="square">
            <a:spAutoFit/>
          </a:bodyPr>
          <a:lstStyle/>
          <a:p>
            <a:r>
              <a:rPr lang="fr-FR" sz="1200" dirty="0"/>
              <a:t>Modèle de salle de bain</a:t>
            </a:r>
          </a:p>
          <a:p>
            <a:r>
              <a:rPr lang="fr-FR" sz="1200" dirty="0"/>
              <a:t>salle de bain spacieuse avec WC suspendu	</a:t>
            </a:r>
          </a:p>
        </p:txBody>
      </p:sp>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149" y="3217272"/>
            <a:ext cx="2684226" cy="1740208"/>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4200" y="4408446"/>
            <a:ext cx="2659960" cy="1775398"/>
          </a:xfrm>
          <a:prstGeom prst="rect">
            <a:avLst/>
          </a:prstGeom>
        </p:spPr>
      </p:pic>
      <p:sp>
        <p:nvSpPr>
          <p:cNvPr id="16" name="Rectangle 15"/>
          <p:cNvSpPr/>
          <p:nvPr/>
        </p:nvSpPr>
        <p:spPr>
          <a:xfrm>
            <a:off x="132149" y="2652642"/>
            <a:ext cx="2961571" cy="461665"/>
          </a:xfrm>
          <a:prstGeom prst="rect">
            <a:avLst/>
          </a:prstGeom>
        </p:spPr>
        <p:txBody>
          <a:bodyPr wrap="square">
            <a:spAutoFit/>
          </a:bodyPr>
          <a:lstStyle/>
          <a:p>
            <a:r>
              <a:rPr lang="fr-FR" sz="1200" dirty="0"/>
              <a:t>SALON couleur Bleu tendance</a:t>
            </a:r>
          </a:p>
          <a:p>
            <a:r>
              <a:rPr lang="fr-FR" sz="1200" dirty="0"/>
              <a:t>	</a:t>
            </a:r>
          </a:p>
        </p:txBody>
      </p:sp>
      <p:sp>
        <p:nvSpPr>
          <p:cNvPr id="18" name="Rectangle 17"/>
          <p:cNvSpPr/>
          <p:nvPr/>
        </p:nvSpPr>
        <p:spPr>
          <a:xfrm rot="10800000" flipV="1">
            <a:off x="3825240" y="4070758"/>
            <a:ext cx="2903220" cy="276999"/>
          </a:xfrm>
          <a:prstGeom prst="rect">
            <a:avLst/>
          </a:prstGeom>
        </p:spPr>
        <p:txBody>
          <a:bodyPr wrap="square">
            <a:spAutoFit/>
          </a:bodyPr>
          <a:lstStyle/>
          <a:p>
            <a:r>
              <a:rPr lang="fr-FR" sz="1200" dirty="0"/>
              <a:t>SALON Graphique  </a:t>
            </a:r>
          </a:p>
        </p:txBody>
      </p:sp>
    </p:spTree>
    <p:extLst>
      <p:ext uri="{BB962C8B-B14F-4D97-AF65-F5344CB8AC3E}">
        <p14:creationId xmlns:p14="http://schemas.microsoft.com/office/powerpoint/2010/main" val="818447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33353" y="3481154"/>
            <a:ext cx="4805958" cy="340926"/>
          </a:xfrm>
          <a:ln>
            <a:noFill/>
          </a:ln>
          <a:effectLst/>
          <a:scene3d>
            <a:camera prst="orthographicFront">
              <a:rot lat="0" lon="0" rev="0"/>
            </a:camera>
            <a:lightRig rig="glow" dir="t">
              <a:rot lat="0" lon="0" rev="14100000"/>
            </a:lightRig>
          </a:scene3d>
          <a:sp3d prstMaterial="softEdge">
            <a:bevelT w="127000" prst="artDeco"/>
          </a:sp3d>
        </p:spPr>
        <p:txBody>
          <a:bodyPr>
            <a:normAutofit fontScale="90000"/>
          </a:bodyPr>
          <a:lstStyle/>
          <a:p>
            <a:br>
              <a:rPr lang="fr-FR" sz="640" dirty="0"/>
            </a:br>
            <a:br>
              <a:rPr lang="fr-FR" sz="640" dirty="0"/>
            </a:br>
            <a:br>
              <a:rPr lang="fr-FR" sz="640" dirty="0"/>
            </a:br>
            <a:br>
              <a:rPr lang="fr-FR" sz="640" dirty="0"/>
            </a:br>
            <a:br>
              <a:rPr lang="fr-FR" sz="640" dirty="0"/>
            </a:br>
            <a:br>
              <a:rPr lang="fr-FR" sz="640" dirty="0"/>
            </a:br>
            <a:br>
              <a:rPr lang="fr-FR" sz="640" dirty="0"/>
            </a:br>
            <a:br>
              <a:rPr lang="fr-FR" sz="640" dirty="0"/>
            </a:br>
            <a:br>
              <a:rPr lang="fr-FR" sz="640" dirty="0"/>
            </a:br>
            <a:br>
              <a:rPr lang="fr-FR" sz="640" dirty="0"/>
            </a:br>
            <a:br>
              <a:rPr lang="fr-FR" sz="640" dirty="0"/>
            </a:br>
            <a:br>
              <a:rPr lang="fr-FR" sz="640" dirty="0"/>
            </a:br>
            <a:br>
              <a:rPr lang="fr-FR" sz="640" dirty="0"/>
            </a:br>
            <a:br>
              <a:rPr lang="fr-FR" sz="640" dirty="0"/>
            </a:br>
            <a:br>
              <a:rPr lang="fr-FR" sz="640" dirty="0"/>
            </a:br>
            <a:br>
              <a:rPr lang="fr-FR" sz="640" dirty="0"/>
            </a:br>
            <a:br>
              <a:rPr lang="fr-FR" sz="640" dirty="0"/>
            </a:br>
            <a:br>
              <a:rPr lang="fr-FR" sz="640" dirty="0"/>
            </a:br>
            <a:br>
              <a:rPr lang="fr-FR" sz="640" dirty="0"/>
            </a:br>
            <a:br>
              <a:rPr lang="fr-FR" sz="640" dirty="0"/>
            </a:br>
            <a:br>
              <a:rPr lang="fr-FR" sz="640" dirty="0"/>
            </a:br>
            <a:br>
              <a:rPr lang="fr-FR" sz="640" dirty="0"/>
            </a:br>
            <a:br>
              <a:rPr lang="fr-FR" sz="640" dirty="0"/>
            </a:br>
            <a:br>
              <a:rPr lang="fr-FR" sz="640" dirty="0"/>
            </a:br>
            <a:br>
              <a:rPr lang="fr-FR" sz="640" dirty="0"/>
            </a:br>
            <a:endParaRPr lang="fr-FR" sz="640"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50" y="2229818"/>
            <a:ext cx="6649520" cy="6718204"/>
          </a:xfrm>
          <a:prstGeom prst="rect">
            <a:avLst/>
          </a:prstGeom>
        </p:spPr>
      </p:pic>
      <p:sp>
        <p:nvSpPr>
          <p:cNvPr id="6" name="ZoneTexte 5"/>
          <p:cNvSpPr txBox="1"/>
          <p:nvPr/>
        </p:nvSpPr>
        <p:spPr>
          <a:xfrm flipH="1">
            <a:off x="251460" y="6355080"/>
            <a:ext cx="5905500" cy="613172"/>
          </a:xfrm>
          <a:prstGeom prst="rect">
            <a:avLst/>
          </a:prstGeom>
          <a:noFill/>
        </p:spPr>
        <p:txBody>
          <a:bodyPr wrap="square" rtlCol="0">
            <a:spAutoFit/>
          </a:bodyPr>
          <a:lstStyle/>
          <a:p>
            <a:endParaRPr lang="fr-FR" dirty="0"/>
          </a:p>
        </p:txBody>
      </p:sp>
      <p:sp>
        <p:nvSpPr>
          <p:cNvPr id="10" name="Titre 1"/>
          <p:cNvSpPr txBox="1">
            <a:spLocks/>
          </p:cNvSpPr>
          <p:nvPr/>
        </p:nvSpPr>
        <p:spPr>
          <a:xfrm>
            <a:off x="888028" y="170154"/>
            <a:ext cx="5442652" cy="777999"/>
          </a:xfrm>
          <a:prstGeom prst="rect">
            <a:avLst/>
          </a:prstGeom>
        </p:spPr>
        <p:txBody>
          <a:bodyPr>
            <a:normAutofit fontScale="8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1100" dirty="0">
                <a:solidFill>
                  <a:srgbClr val="0070C0"/>
                </a:solidFill>
                <a:latin typeface="+mn-lt"/>
              </a:rPr>
              <a:t>        ACCUEIL       </a:t>
            </a:r>
            <a:r>
              <a:rPr lang="fr-FR" sz="1100" dirty="0">
                <a:solidFill>
                  <a:schemeClr val="accent5"/>
                </a:solidFill>
                <a:latin typeface="+mn-lt"/>
              </a:rPr>
              <a:t>RENOVATION      COACHING DECO          </a:t>
            </a:r>
            <a:r>
              <a:rPr lang="fr-FR" sz="1100" b="1" dirty="0">
                <a:solidFill>
                  <a:schemeClr val="accent4"/>
                </a:solidFill>
                <a:latin typeface="+mn-lt"/>
              </a:rPr>
              <a:t>HOME STAGING     </a:t>
            </a:r>
            <a:r>
              <a:rPr lang="fr-FR" sz="1100" dirty="0">
                <a:solidFill>
                  <a:schemeClr val="accent5"/>
                </a:solidFill>
                <a:latin typeface="+mn-lt"/>
              </a:rPr>
              <a:t>CONTACT</a:t>
            </a:r>
          </a:p>
          <a:p>
            <a:endParaRPr lang="fr-FR" sz="1100" dirty="0">
              <a:solidFill>
                <a:schemeClr val="accent5"/>
              </a:solidFill>
              <a:latin typeface="+mn-lt"/>
            </a:endParaRPr>
          </a:p>
          <a:p>
            <a:endParaRPr lang="fr-FR" sz="1100" dirty="0">
              <a:solidFill>
                <a:schemeClr val="accent5"/>
              </a:solidFill>
              <a:latin typeface="+mn-lt"/>
            </a:endParaRPr>
          </a:p>
          <a:p>
            <a:endParaRPr lang="fr-FR" sz="1100" b="1" dirty="0">
              <a:latin typeface="+mn-lt"/>
            </a:endParaRPr>
          </a:p>
          <a:p>
            <a:endParaRPr lang="fr-FR" sz="1100" b="1" dirty="0">
              <a:latin typeface="+mn-lt"/>
            </a:endParaRPr>
          </a:p>
          <a:p>
            <a:r>
              <a:rPr lang="fr-FR" sz="1100" b="1" dirty="0">
                <a:latin typeface="+mn-lt"/>
              </a:rPr>
              <a:t>AVANT</a:t>
            </a:r>
            <a:r>
              <a:rPr lang="fr-FR" sz="1100" dirty="0">
                <a:solidFill>
                  <a:schemeClr val="accent5"/>
                </a:solidFill>
                <a:latin typeface="+mn-lt"/>
              </a:rPr>
              <a:t>		                                                                                                         </a:t>
            </a:r>
            <a:r>
              <a:rPr lang="fr-FR" sz="1100" b="1" dirty="0">
                <a:latin typeface="+mn-lt"/>
              </a:rPr>
              <a:t>APRES		</a:t>
            </a:r>
          </a:p>
        </p:txBody>
      </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05" y="60848"/>
            <a:ext cx="658005" cy="721658"/>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3380" y="943063"/>
            <a:ext cx="1815621" cy="1315414"/>
          </a:xfrm>
          <a:prstGeom prst="rect">
            <a:avLst/>
          </a:prstGeom>
        </p:spPr>
      </p:pic>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72318" y="823605"/>
            <a:ext cx="1266563" cy="1505480"/>
          </a:xfrm>
          <a:prstGeom prst="rect">
            <a:avLst/>
          </a:prstGeom>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3086" y="9181592"/>
            <a:ext cx="426268" cy="416517"/>
          </a:xfrm>
          <a:prstGeom prst="rect">
            <a:avLst/>
          </a:prstGeom>
        </p:spPr>
      </p:pic>
    </p:spTree>
    <p:extLst>
      <p:ext uri="{BB962C8B-B14F-4D97-AF65-F5344CB8AC3E}">
        <p14:creationId xmlns:p14="http://schemas.microsoft.com/office/powerpoint/2010/main" val="1341182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30871"/>
            <a:ext cx="6841912" cy="5651427"/>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05" y="60848"/>
            <a:ext cx="658005" cy="721658"/>
          </a:xfrm>
          <a:prstGeom prst="rect">
            <a:avLst/>
          </a:prstGeom>
        </p:spPr>
      </p:pic>
      <p:sp>
        <p:nvSpPr>
          <p:cNvPr id="9" name="Espace réservé du pied de page 9"/>
          <p:cNvSpPr txBox="1">
            <a:spLocks/>
          </p:cNvSpPr>
          <p:nvPr/>
        </p:nvSpPr>
        <p:spPr>
          <a:xfrm>
            <a:off x="1474261" y="9406890"/>
            <a:ext cx="3909475" cy="560069"/>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fr-FR" dirty="0"/>
              <a:t>			</a:t>
            </a:r>
            <a:r>
              <a:rPr lang="fr-FR" sz="640" b="1" dirty="0"/>
              <a:t>NOUS SOMMES A VOTRE ECOUTE !</a:t>
            </a:r>
          </a:p>
          <a:p>
            <a:pPr algn="l"/>
            <a:endParaRPr lang="fr-FR" sz="640" b="1" dirty="0"/>
          </a:p>
          <a:p>
            <a:pPr algn="l"/>
            <a:r>
              <a:rPr lang="fr-FR" sz="640" dirty="0"/>
              <a:t>Vous avez un projet précis ou une simple idée? Discutons en et découvrez comment nous pouvons vous aider.</a:t>
            </a:r>
          </a:p>
          <a:p>
            <a:pPr algn="l"/>
            <a:r>
              <a:rPr lang="fr-FR" sz="640" dirty="0"/>
              <a:t>                                                                                          CONTACT</a:t>
            </a:r>
          </a:p>
          <a:p>
            <a:pPr algn="l"/>
            <a:endParaRPr lang="fr-FR" sz="640" dirty="0"/>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5865" y="8990373"/>
            <a:ext cx="426268" cy="416517"/>
          </a:xfrm>
          <a:prstGeom prst="rect">
            <a:avLst/>
          </a:prstGeom>
        </p:spPr>
      </p:pic>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05" y="65090"/>
            <a:ext cx="658005" cy="721658"/>
          </a:xfrm>
          <a:prstGeom prst="rect">
            <a:avLst/>
          </a:prstGeom>
        </p:spPr>
      </p:pic>
      <p:sp>
        <p:nvSpPr>
          <p:cNvPr id="21" name="Titre 1"/>
          <p:cNvSpPr txBox="1">
            <a:spLocks/>
          </p:cNvSpPr>
          <p:nvPr/>
        </p:nvSpPr>
        <p:spPr>
          <a:xfrm>
            <a:off x="888028" y="170155"/>
            <a:ext cx="5442652" cy="667628"/>
          </a:xfrm>
          <a:prstGeom prst="rect">
            <a:avLst/>
          </a:prstGeom>
        </p:spPr>
        <p:txBody>
          <a:bodyPr vert="horz" lIns="91440" tIns="45720" rIns="91440" bIns="45720" rtlCol="0" anchor="ctr">
            <a:normAutofit fontScale="40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1100" b="1" dirty="0">
                <a:solidFill>
                  <a:srgbClr val="FFC000"/>
                </a:solidFill>
                <a:latin typeface="+mn-lt"/>
              </a:rPr>
              <a:t>        </a:t>
            </a:r>
          </a:p>
          <a:p>
            <a:endParaRPr lang="fr-FR" sz="1100" b="1" dirty="0">
              <a:solidFill>
                <a:srgbClr val="FFC000"/>
              </a:solidFill>
              <a:latin typeface="+mn-lt"/>
            </a:endParaRPr>
          </a:p>
          <a:p>
            <a:r>
              <a:rPr lang="fr-FR" sz="3000" b="1" dirty="0">
                <a:solidFill>
                  <a:srgbClr val="FFC000"/>
                </a:solidFill>
                <a:latin typeface="+mn-lt"/>
              </a:rPr>
              <a:t>ACCUEIL</a:t>
            </a:r>
            <a:r>
              <a:rPr lang="fr-FR" sz="3000" dirty="0">
                <a:solidFill>
                  <a:srgbClr val="FFC000"/>
                </a:solidFill>
                <a:latin typeface="+mn-lt"/>
              </a:rPr>
              <a:t>       </a:t>
            </a:r>
            <a:r>
              <a:rPr lang="fr-FR" sz="3000" dirty="0">
                <a:solidFill>
                  <a:schemeClr val="accent5"/>
                </a:solidFill>
                <a:latin typeface="+mn-lt"/>
              </a:rPr>
              <a:t>RENOVATION      COACHING DECO          HOME STAGING     CONTACT</a:t>
            </a:r>
          </a:p>
          <a:p>
            <a:endParaRPr lang="fr-FR" sz="2200" dirty="0">
              <a:solidFill>
                <a:schemeClr val="accent5"/>
              </a:solidFill>
              <a:latin typeface="+mn-lt"/>
            </a:endParaRPr>
          </a:p>
          <a:p>
            <a:endParaRPr lang="fr-FR" sz="1100" dirty="0">
              <a:solidFill>
                <a:schemeClr val="accent5"/>
              </a:solidFill>
              <a:latin typeface="+mn-lt"/>
            </a:endParaRPr>
          </a:p>
          <a:p>
            <a:endParaRPr lang="fr-FR" sz="1100" dirty="0">
              <a:solidFill>
                <a:schemeClr val="accent5"/>
              </a:solidFill>
              <a:latin typeface="+mn-lt"/>
            </a:endParaRPr>
          </a:p>
          <a:p>
            <a:endParaRPr lang="fr-FR" sz="1100" dirty="0">
              <a:solidFill>
                <a:schemeClr val="accent5"/>
              </a:solidFill>
              <a:latin typeface="+mn-lt"/>
            </a:endParaRPr>
          </a:p>
          <a:p>
            <a:r>
              <a:rPr lang="fr-FR" sz="2500" dirty="0">
                <a:solidFill>
                  <a:schemeClr val="accent5"/>
                </a:solidFill>
                <a:latin typeface="+mn-lt"/>
              </a:rPr>
              <a:t>            AVANT                                                                                                     APRES</a:t>
            </a:r>
          </a:p>
          <a:p>
            <a:endParaRPr lang="fr-FR" sz="1100" dirty="0">
              <a:solidFill>
                <a:schemeClr val="accent5"/>
              </a:solidFill>
              <a:latin typeface="+mn-lt"/>
            </a:endParaRPr>
          </a:p>
        </p:txBody>
      </p:sp>
      <p:pic>
        <p:nvPicPr>
          <p:cNvPr id="22" name="Imag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73710" y="881150"/>
            <a:ext cx="2004060" cy="2055319"/>
          </a:xfrm>
          <a:prstGeom prst="rect">
            <a:avLst/>
          </a:prstGeom>
        </p:spPr>
      </p:pic>
      <p:pic>
        <p:nvPicPr>
          <p:cNvPr id="23" name="Imag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851125" y="704067"/>
            <a:ext cx="1997779" cy="2415767"/>
          </a:xfrm>
          <a:prstGeom prst="rect">
            <a:avLst/>
          </a:prstGeom>
        </p:spPr>
      </p:pic>
    </p:spTree>
    <p:extLst>
      <p:ext uri="{BB962C8B-B14F-4D97-AF65-F5344CB8AC3E}">
        <p14:creationId xmlns:p14="http://schemas.microsoft.com/office/powerpoint/2010/main" val="751625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a:xfrm>
            <a:off x="888028" y="77390"/>
            <a:ext cx="5442652" cy="921096"/>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1100" dirty="0">
                <a:solidFill>
                  <a:schemeClr val="accent5"/>
                </a:solidFill>
                <a:latin typeface="+mn-lt"/>
              </a:rPr>
              <a:t>        ACCUEIL       RENOVATION      COACHING DECO          </a:t>
            </a:r>
            <a:r>
              <a:rPr lang="fr-FR" sz="1100" b="1" dirty="0">
                <a:solidFill>
                  <a:schemeClr val="accent4"/>
                </a:solidFill>
                <a:latin typeface="+mn-lt"/>
              </a:rPr>
              <a:t>HOME STAGING     </a:t>
            </a:r>
            <a:r>
              <a:rPr lang="fr-FR" sz="1100" dirty="0">
                <a:solidFill>
                  <a:schemeClr val="accent5"/>
                </a:solidFill>
                <a:latin typeface="+mn-lt"/>
              </a:rPr>
              <a:t>CONTACT</a:t>
            </a:r>
          </a:p>
          <a:p>
            <a:endParaRPr lang="fr-FR" sz="1100" dirty="0">
              <a:solidFill>
                <a:schemeClr val="accent5"/>
              </a:solidFill>
              <a:latin typeface="+mn-lt"/>
            </a:endParaRPr>
          </a:p>
          <a:p>
            <a:endParaRPr lang="fr-FR" sz="1100" dirty="0">
              <a:solidFill>
                <a:schemeClr val="accent5"/>
              </a:solidFill>
              <a:latin typeface="+mn-lt"/>
            </a:endParaRPr>
          </a:p>
          <a:p>
            <a:endParaRPr lang="fr-FR" sz="1100" b="1" dirty="0">
              <a:latin typeface="+mn-lt"/>
            </a:endParaRPr>
          </a:p>
          <a:p>
            <a:r>
              <a:rPr lang="fr-FR" sz="1100" b="1" dirty="0">
                <a:latin typeface="+mn-lt"/>
              </a:rPr>
              <a:t>				</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05" y="60848"/>
            <a:ext cx="658005" cy="72165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05" y="998486"/>
            <a:ext cx="6581775" cy="6141454"/>
          </a:xfrm>
          <a:prstGeom prst="rect">
            <a:avLst/>
          </a:prstGeom>
        </p:spPr>
      </p:pic>
      <p:sp>
        <p:nvSpPr>
          <p:cNvPr id="6" name="ZoneTexte 5"/>
          <p:cNvSpPr txBox="1"/>
          <p:nvPr/>
        </p:nvSpPr>
        <p:spPr>
          <a:xfrm>
            <a:off x="119205" y="7280224"/>
            <a:ext cx="1648634" cy="369332"/>
          </a:xfrm>
          <a:prstGeom prst="rect">
            <a:avLst/>
          </a:prstGeom>
          <a:noFill/>
        </p:spPr>
        <p:txBody>
          <a:bodyPr wrap="square" rtlCol="0">
            <a:spAutoFit/>
          </a:bodyPr>
          <a:lstStyle/>
          <a:p>
            <a:r>
              <a:rPr lang="fr-FR" sz="1200" dirty="0"/>
              <a:t>Envoyer</a:t>
            </a:r>
            <a:r>
              <a:rPr lang="fr-FR" dirty="0"/>
              <a:t> </a:t>
            </a:r>
          </a:p>
        </p:txBody>
      </p:sp>
    </p:spTree>
    <p:extLst>
      <p:ext uri="{BB962C8B-B14F-4D97-AF65-F5344CB8AC3E}">
        <p14:creationId xmlns:p14="http://schemas.microsoft.com/office/powerpoint/2010/main" val="4220297651"/>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921</TotalTime>
  <Words>469</Words>
  <Application>Microsoft Office PowerPoint</Application>
  <PresentationFormat>Format A4 (210 x 297 mm)</PresentationFormat>
  <Paragraphs>121</Paragraphs>
  <Slides>8</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8</vt:i4>
      </vt:variant>
    </vt:vector>
  </HeadingPairs>
  <TitlesOfParts>
    <vt:vector size="12" baseType="lpstr">
      <vt:lpstr>Arial</vt:lpstr>
      <vt:lpstr>Calibri</vt:lpstr>
      <vt:lpstr>Calibri Light</vt:lpstr>
      <vt:lpstr>Thème Office</vt:lpstr>
      <vt:lpstr>        ACCUEIL       RENOVATION      COACHING DECO          HOME STAGING     CONTACT</vt:lpstr>
      <vt:lpstr>LYS-HOMESTAGING réalise l’amélioration de votre habitat, la modernisation; rénover son bien immobilier n’est pas chose aisée, il faut déterminer les tâches à effectuer, les classer par priorités puis budgétiser l’ensemble de ses travaux. Lys-Homestaging intervient pour toutes les opérations. afin de vous conseiller aux mieux concernant votre projet de réhabilitation, la remise en état, ou la transformation de votre bien. Lys-Homestaging conçoit l’étude de votre projet et procède à la rénovation tous corps d’états. Votre rénovation est effectuée par des collaborateurs professionnels avec la certification RGE. (reconnu grenelle de l’environnement)  Zone d’intervention:   Caluire, Lyon, le  Rhône Clientèle: Particuliers - Professionnels   Région PACA           NOS PRESTATIONS: Installation électrique (chauffage -remise aux normes)  Rénovation de salle de bain Plomberie      Rénovation de cuisine Isolation thermique et phonique (cloisons- plafonds)  Plâtrerie-Peinture  Menuiserie (portes-fenêtres-volets)    Rénovation de fenêtre et porte Revêtement de sol      Démolition Agencement  (Aménagement de comble- Placard dressing sur mesure)  Carrelage         Exemple: vos travaux d’isolation murs, fenêtres peuvent vous permettre d’obtenir un crédit d’impôt grâce aux nouvelles normes écologiques.   PROFESSIONALISME ET RIGUEUR FIABILITE ET RESPECT DES NORMES   Nos particularités:  l’ensemble de votre projet avec un seul interlocuteur, qualité des prestations, respect des délais. DEVIS GRATUIT-  TRAVAUX GARANTIS 10 ANS                   </vt:lpstr>
      <vt:lpstr>      AVANT                                              APRES                                   Démolition et agrandissement    de la salle  d’eau et WC.   Sol recouvert avec carrelage gris anthracite,    couleur des murs gris pastel et ivoire.           </vt:lpstr>
      <vt:lpstr>   </vt:lpstr>
      <vt:lpstr>Présentation PowerPoint</vt:lpstr>
      <vt:lpstr>                         </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LYS HOME STAGING</dc:title>
  <dc:creator>LILIANE BLAIS</dc:creator>
  <cp:lastModifiedBy>LILIANE BLAIS</cp:lastModifiedBy>
  <cp:revision>134</cp:revision>
  <dcterms:created xsi:type="dcterms:W3CDTF">2016-11-17T11:04:55Z</dcterms:created>
  <dcterms:modified xsi:type="dcterms:W3CDTF">2016-12-07T13:09:47Z</dcterms:modified>
</cp:coreProperties>
</file>